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30" r:id="rId2"/>
    <p:sldId id="402" r:id="rId3"/>
    <p:sldId id="372" r:id="rId4"/>
    <p:sldId id="388" r:id="rId5"/>
    <p:sldId id="409" r:id="rId6"/>
    <p:sldId id="429" r:id="rId7"/>
    <p:sldId id="407" r:id="rId8"/>
    <p:sldId id="412" r:id="rId9"/>
    <p:sldId id="411" r:id="rId10"/>
    <p:sldId id="410" r:id="rId11"/>
    <p:sldId id="408" r:id="rId12"/>
    <p:sldId id="417" r:id="rId13"/>
    <p:sldId id="416" r:id="rId14"/>
    <p:sldId id="423" r:id="rId15"/>
    <p:sldId id="420" r:id="rId16"/>
    <p:sldId id="428" r:id="rId17"/>
    <p:sldId id="427" r:id="rId18"/>
    <p:sldId id="433" r:id="rId19"/>
    <p:sldId id="434" r:id="rId20"/>
    <p:sldId id="435" r:id="rId21"/>
    <p:sldId id="437" r:id="rId22"/>
    <p:sldId id="438" r:id="rId23"/>
    <p:sldId id="439" r:id="rId24"/>
    <p:sldId id="440" r:id="rId25"/>
    <p:sldId id="419" r:id="rId2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8C96E1-1169-4415-B05A-827CF1AEF6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5D84C63-6C96-39C7-564C-42771428DA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BD04935-4540-435D-C08D-8820E7DDF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98485-8359-4C2E-8C8E-16934D427DE3}" type="datetimeFigureOut">
              <a:rPr lang="fr-CI" smtClean="0"/>
              <a:t>31/01/2026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705FF78-A15D-3E43-B2B8-186B49BDB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B5EEDF0-6C06-77E7-0897-77BE427A3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06527-AA59-4F0B-B96A-12D1BB770FCF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501702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80595D-CB21-D04A-FECB-B3F1019E7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8D8BEEA-62D6-0FB9-FA7E-633A00FB9C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34FC19A-1C24-415F-1A18-186DC2965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98485-8359-4C2E-8C8E-16934D427DE3}" type="datetimeFigureOut">
              <a:rPr lang="fr-CI" smtClean="0"/>
              <a:t>31/01/2026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05A4407-7474-8ED6-FE12-982235B6E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16FD747-D587-6EA3-9F55-1289BA569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06527-AA59-4F0B-B96A-12D1BB770FCF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477629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A8772B8-F714-53F6-33E3-00347102A7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102219D-3F51-E35B-8909-85BC5D3F56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24B3D9D-C408-D787-5656-176B72D71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98485-8359-4C2E-8C8E-16934D427DE3}" type="datetimeFigureOut">
              <a:rPr lang="fr-CI" smtClean="0"/>
              <a:t>31/01/2026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BE6F2AC-E7EB-7B54-4717-9D0224A80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432E841-A468-A4DB-56D0-0B7BC278F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06527-AA59-4F0B-B96A-12D1BB770FCF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339524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49C53-86BB-28FA-F689-65C05C98A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6DEFBBC-21A0-53B2-8C66-EC42523685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1779E45-3068-3E4E-8E30-707482C8B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98485-8359-4C2E-8C8E-16934D427DE3}" type="datetimeFigureOut">
              <a:rPr lang="fr-CI" smtClean="0"/>
              <a:t>31/01/2026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CE9AFF-23D3-E9B8-AD61-40EFDE800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9C5C37E-C290-78BF-5F18-754650F52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06527-AA59-4F0B-B96A-12D1BB770FCF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631714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1FEE42-8F59-037C-943B-FF65082D1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B3E75E3-4B40-1A64-6F6D-6B1D1F472C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D244A75-2CC4-1C98-CF04-91C905D64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98485-8359-4C2E-8C8E-16934D427DE3}" type="datetimeFigureOut">
              <a:rPr lang="fr-CI" smtClean="0"/>
              <a:t>31/01/2026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73E1138-BA3C-90C7-3A9B-C15C1952A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467CDBC-6AE5-A2F3-C1B8-B00C5BF8C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06527-AA59-4F0B-B96A-12D1BB770FCF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570822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11A0BE-8F3F-D9C6-9E29-DB6D9F17F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61B3773-E97C-0DAC-0044-4A8912D3EE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21241C-7F48-8A24-8440-2BD585605C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6BFB3D3-FDF4-2D05-C891-4EFEFB0EF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98485-8359-4C2E-8C8E-16934D427DE3}" type="datetimeFigureOut">
              <a:rPr lang="fr-CI" smtClean="0"/>
              <a:t>31/01/2026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E07478E-D130-9B18-137A-44F62129F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021983-DD63-EA48-21D9-C308CEFF0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06527-AA59-4F0B-B96A-12D1BB770FCF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325212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398C3F-FA83-B7CB-4B27-B32326243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22E9B9E-B117-1564-B2BB-21E98C8DD1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966DF37-BC3C-B35C-37FD-6D0CE31AC3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50BE504-BAAA-AA79-3B23-937F51A567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8F15B62-802D-06D0-76C8-7CB69F199E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FA3F708B-9976-19A2-F298-BC0F7A5A0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98485-8359-4C2E-8C8E-16934D427DE3}" type="datetimeFigureOut">
              <a:rPr lang="fr-CI" smtClean="0"/>
              <a:t>31/01/2026</a:t>
            </a:fld>
            <a:endParaRPr lang="fr-CI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558185D-DE89-9B9E-371F-2B3A9659A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C4F94C7-AD75-461C-0B60-45CBEA9B2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06527-AA59-4F0B-B96A-12D1BB770FCF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92315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E8FF38-FB6F-E80D-5437-C2B905B91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B472FA3-6440-AD08-E8F4-9F3EDFA6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98485-8359-4C2E-8C8E-16934D427DE3}" type="datetimeFigureOut">
              <a:rPr lang="fr-CI" smtClean="0"/>
              <a:t>31/01/2026</a:t>
            </a:fld>
            <a:endParaRPr lang="fr-CI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98D93DA-7BD5-CB46-98D2-3707E16C8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5BAEDFD-8992-147D-166B-724E8C6FE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06527-AA59-4F0B-B96A-12D1BB770FCF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182282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8E665F8-5751-F91B-F3C3-AE7B2B771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98485-8359-4C2E-8C8E-16934D427DE3}" type="datetimeFigureOut">
              <a:rPr lang="fr-CI" smtClean="0"/>
              <a:t>31/01/2026</a:t>
            </a:fld>
            <a:endParaRPr lang="fr-CI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01941D7-6A68-CEE9-B3FA-AB8C64996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950C143-85B9-060F-F213-BE276B6C5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06527-AA59-4F0B-B96A-12D1BB770FCF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4266289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0ED3-2609-10DD-3F00-3866469A2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27F5849-C739-F543-5FED-6CB5CF0B5A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2E24B2F-D9F7-8EB6-64BF-48CB84F685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B5AF35C-1E07-082B-7E24-97EFF00AA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98485-8359-4C2E-8C8E-16934D427DE3}" type="datetimeFigureOut">
              <a:rPr lang="fr-CI" smtClean="0"/>
              <a:t>31/01/2026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5AF87F1-ECD0-2029-E6BA-4E7DE80B6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4D5AA00-72E4-927C-7126-1A8E85814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06527-AA59-4F0B-B96A-12D1BB770FCF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695311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8C2F62-3989-23C7-C048-11FFBE262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8BE6035-97C2-0387-04F6-0D146BA25F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I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A647AB3-EB87-F555-0331-BF1B02BA46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6F15728-8D0B-1013-B5A9-E0756DACC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98485-8359-4C2E-8C8E-16934D427DE3}" type="datetimeFigureOut">
              <a:rPr lang="fr-CI" smtClean="0"/>
              <a:t>31/01/2026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A360D51-420A-773B-9841-782A81245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8EF24C4-0B09-41A8-975E-D2752A0BD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06527-AA59-4F0B-B96A-12D1BB770FCF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158116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C1B65E1-810D-E5C6-884A-39A3859D0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EA987D5-401D-F20E-B3AA-3D554C3225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4DACB8D-C30A-9E4A-E2BC-57DF6940FA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798485-8359-4C2E-8C8E-16934D427DE3}" type="datetimeFigureOut">
              <a:rPr lang="fr-CI" smtClean="0"/>
              <a:t>31/01/2026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60C3B11-E193-4AF5-7A14-E3030ADCE7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9B368A-B383-C5E9-736C-794B4720A7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806527-AA59-4F0B-B96A-12D1BB770FCF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776041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FORMATION%20TECHNIQUE%20-%20Raccourci.lnk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23073E-92E2-8F84-89FD-ADE5F2BFF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E4DE47CD-3AD2-8AA4-83A7-DB4532B77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C6B2A904-AC55-F0C6-708D-E6C2EA11D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1873" y="1749756"/>
            <a:ext cx="4718304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CF65E0D2-4442-2E9E-A364-325BD4C0C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4027" y="5707672"/>
            <a:ext cx="471399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re 1">
            <a:extLst>
              <a:ext uri="{FF2B5EF4-FFF2-40B4-BE49-F238E27FC236}">
                <a16:creationId xmlns:a16="http://schemas.microsoft.com/office/drawing/2014/main" id="{5B7EF1D0-2C94-1FEE-BE17-1789AE792AE0}"/>
              </a:ext>
            </a:extLst>
          </p:cNvPr>
          <p:cNvSpPr txBox="1">
            <a:spLocks/>
          </p:cNvSpPr>
          <p:nvPr/>
        </p:nvSpPr>
        <p:spPr>
          <a:xfrm>
            <a:off x="2303195" y="879174"/>
            <a:ext cx="9618165" cy="29971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HESTA: REGLAGE DE LA PARAISON</a:t>
            </a:r>
            <a:endParaRPr kumimoji="0" lang="fr-CI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991601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EA8205-8F45-3C66-5B94-9A29A610C9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1894CF5E-FE45-AE12-E323-24CAC66B99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EB26E28-416D-2002-D317-E2570B300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8721"/>
            <a:ext cx="4707671" cy="1225650"/>
          </a:xfrm>
        </p:spPr>
        <p:txBody>
          <a:bodyPr anchor="b">
            <a:normAutofit/>
          </a:bodyPr>
          <a:lstStyle/>
          <a:p>
            <a:r>
              <a:rPr lang="fr-FR" sz="3800" dirty="0">
                <a:solidFill>
                  <a:schemeClr val="bg1"/>
                </a:solidFill>
              </a:rPr>
              <a:t>HESTA</a:t>
            </a:r>
            <a:endParaRPr lang="fr-CI" sz="3800" dirty="0">
              <a:solidFill>
                <a:schemeClr val="bg1"/>
              </a:solidFill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FF57F693-0664-77E6-C410-4F853AEA46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1873" y="1749756"/>
            <a:ext cx="4718304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DED1D49-477E-DBB4-B776-4F7E6E26B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7769" y="1909192"/>
            <a:ext cx="4586513" cy="3647710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AVEC LES BOUTONS (+/-) (E)</a:t>
            </a:r>
          </a:p>
          <a:p>
            <a:r>
              <a:rPr lang="en-US" sz="2000" dirty="0">
                <a:solidFill>
                  <a:schemeClr val="bg1"/>
                </a:solidFill>
              </a:rPr>
              <a:t> VENIR FERMER LA PARAISON , EXTRUDEUSE EN MARCHE JUSQUA LA FLUCTUATION DE LA PARAISON</a:t>
            </a:r>
          </a:p>
          <a:p>
            <a:r>
              <a:rPr lang="en-US" sz="2000" dirty="0">
                <a:solidFill>
                  <a:schemeClr val="bg1"/>
                </a:solidFill>
              </a:rPr>
              <a:t>DES QU UNE DES PARAISONS COMMENCE A TREMBLER FORTEMENT (EPAISSEUR MINI), REGLER LES AUTRES PARAISONS EN AJUSTANT LES VIS (B)</a:t>
            </a:r>
          </a:p>
          <a:p>
            <a:endParaRPr lang="en-US" sz="2000" dirty="0">
              <a:solidFill>
                <a:schemeClr val="bg1"/>
              </a:solidFill>
            </a:endParaRP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23E3FAE5-DA49-760B-4DB7-336456A0AF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4027" y="5707672"/>
            <a:ext cx="471399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907BA382-3835-9F2A-13CA-FEC720107B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9709" y="0"/>
            <a:ext cx="4822291" cy="6858000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10DB1698-E999-B0F4-B62D-74F8CB3A5276}"/>
              </a:ext>
            </a:extLst>
          </p:cNvPr>
          <p:cNvSpPr/>
          <p:nvPr/>
        </p:nvSpPr>
        <p:spPr>
          <a:xfrm>
            <a:off x="8041824" y="4777083"/>
            <a:ext cx="1739030" cy="2080917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0E5125CA-D7AF-09F8-24FE-E95F00F823BE}"/>
              </a:ext>
            </a:extLst>
          </p:cNvPr>
          <p:cNvSpPr/>
          <p:nvPr/>
        </p:nvSpPr>
        <p:spPr>
          <a:xfrm>
            <a:off x="8601776" y="5707672"/>
            <a:ext cx="619125" cy="56756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</a:t>
            </a:r>
            <a:endParaRPr kumimoji="0" lang="fr-C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7675362-A69B-BBC7-C7DE-FCFF568880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7535" y="4708232"/>
            <a:ext cx="2467319" cy="92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7825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573F3F-8C0C-137E-242F-C57A780D3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705C61C6-9836-51C7-423F-9B7F3D93BC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8DDB09C-5044-F8AD-2388-CB8E6EBD9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8721"/>
            <a:ext cx="4707671" cy="1225650"/>
          </a:xfrm>
        </p:spPr>
        <p:txBody>
          <a:bodyPr anchor="b">
            <a:normAutofit/>
          </a:bodyPr>
          <a:lstStyle/>
          <a:p>
            <a:r>
              <a:rPr lang="fr-FR" sz="3800" dirty="0">
                <a:solidFill>
                  <a:schemeClr val="bg1"/>
                </a:solidFill>
              </a:rPr>
              <a:t>HESTA</a:t>
            </a:r>
            <a:endParaRPr lang="fr-CI" sz="3800" dirty="0">
              <a:solidFill>
                <a:schemeClr val="bg1"/>
              </a:solidFill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DCB28BA-3F2D-B8EB-CE27-A2D4C5F4AD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1873" y="1749756"/>
            <a:ext cx="4718304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C68F72C-47CF-A8DB-1002-B024C9E5B2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7769" y="1909192"/>
            <a:ext cx="4586513" cy="3647710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POINT ZERO</a:t>
            </a:r>
          </a:p>
          <a:p>
            <a:r>
              <a:rPr lang="en-US" sz="2000" dirty="0">
                <a:solidFill>
                  <a:schemeClr val="bg1"/>
                </a:solidFill>
              </a:rPr>
              <a:t>CONVERGENT (ex 8,46 mm)</a:t>
            </a:r>
          </a:p>
          <a:p>
            <a:r>
              <a:rPr lang="en-US" sz="2000" dirty="0">
                <a:solidFill>
                  <a:schemeClr val="bg1"/>
                </a:solidFill>
              </a:rPr>
              <a:t>DIVERGENT(ex 0,4 mm)</a:t>
            </a:r>
          </a:p>
          <a:p>
            <a:endParaRPr lang="en-US" sz="2000" dirty="0">
              <a:solidFill>
                <a:schemeClr val="bg1"/>
              </a:solidFill>
            </a:endParaRP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5C3A4236-48CC-9DD1-227A-2C87030DB3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4027" y="5707672"/>
            <a:ext cx="471399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34178572-CBAF-1629-09BB-C20FD1A031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1204" y="-1"/>
            <a:ext cx="4810796" cy="6772275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C57A898E-1F28-4F34-B739-9D9994559887}"/>
              </a:ext>
            </a:extLst>
          </p:cNvPr>
          <p:cNvSpPr/>
          <p:nvPr/>
        </p:nvSpPr>
        <p:spPr>
          <a:xfrm>
            <a:off x="10071970" y="4123572"/>
            <a:ext cx="1624833" cy="1692987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7B6E25-3B06-A308-C36A-D03EC817D4BD}"/>
              </a:ext>
            </a:extLst>
          </p:cNvPr>
          <p:cNvSpPr/>
          <p:nvPr/>
        </p:nvSpPr>
        <p:spPr>
          <a:xfrm>
            <a:off x="11582400" y="1623264"/>
            <a:ext cx="609600" cy="25298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0,4</a:t>
            </a:r>
            <a:endParaRPr kumimoji="0" lang="fr-C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DCE183-67F9-8F4F-2CDE-5168927CE58A}"/>
              </a:ext>
            </a:extLst>
          </p:cNvPr>
          <p:cNvSpPr/>
          <p:nvPr/>
        </p:nvSpPr>
        <p:spPr>
          <a:xfrm>
            <a:off x="8268479" y="3997080"/>
            <a:ext cx="609600" cy="25298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0,4</a:t>
            </a:r>
            <a:endParaRPr kumimoji="0" lang="fr-C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40375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B90473-8F45-56B3-CD6C-D2497EEA51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91C15451-11E4-30F8-9500-B1CB6A4029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551B525-CAEA-677F-4699-18D59B97F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8721"/>
            <a:ext cx="4707671" cy="1225650"/>
          </a:xfrm>
        </p:spPr>
        <p:txBody>
          <a:bodyPr anchor="b">
            <a:normAutofit/>
          </a:bodyPr>
          <a:lstStyle/>
          <a:p>
            <a:r>
              <a:rPr lang="fr-FR" sz="3800" dirty="0">
                <a:solidFill>
                  <a:schemeClr val="bg1"/>
                </a:solidFill>
              </a:rPr>
              <a:t>HESTA</a:t>
            </a:r>
            <a:endParaRPr lang="fr-CI" sz="3800" dirty="0">
              <a:solidFill>
                <a:schemeClr val="bg1"/>
              </a:solidFill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A709145F-A99F-019C-8875-A64A57C2C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1873" y="1749756"/>
            <a:ext cx="4718304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F22462AF-19EF-5298-E882-82CF3F685D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4027" y="5707672"/>
            <a:ext cx="471399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>
            <a:extLst>
              <a:ext uri="{FF2B5EF4-FFF2-40B4-BE49-F238E27FC236}">
                <a16:creationId xmlns:a16="http://schemas.microsoft.com/office/drawing/2014/main" id="{02B2A401-971A-5760-C232-6FE6C785B8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9675" y="0"/>
            <a:ext cx="3362325" cy="684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4174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4B5684-6C7B-2C77-16E0-27C070BFF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4ED5A96A-172E-8767-A081-0A0AA6493E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E700DE8-EA61-DCD0-25A0-F4139A3A1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6682" y="273319"/>
            <a:ext cx="4707671" cy="750445"/>
          </a:xfrm>
        </p:spPr>
        <p:txBody>
          <a:bodyPr anchor="b">
            <a:normAutofit/>
          </a:bodyPr>
          <a:lstStyle/>
          <a:p>
            <a:r>
              <a:rPr lang="fr-FR" sz="3800" dirty="0">
                <a:solidFill>
                  <a:schemeClr val="bg1"/>
                </a:solidFill>
              </a:rPr>
              <a:t>HESTA</a:t>
            </a:r>
            <a:endParaRPr lang="fr-CI" sz="3800" dirty="0">
              <a:solidFill>
                <a:schemeClr val="bg1"/>
              </a:solidFill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91307C49-E941-F78C-B6E1-4FC3E0E14C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1873" y="1749756"/>
            <a:ext cx="4718304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187595E-80BD-4037-02DA-26D7A4C658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7769" y="1909192"/>
            <a:ext cx="4586513" cy="3647710"/>
          </a:xfrm>
        </p:spPr>
        <p:txBody>
          <a:bodyPr>
            <a:normAutofit/>
          </a:bodyPr>
          <a:lstStyle/>
          <a:p>
            <a:endParaRPr lang="en-US" sz="2000" dirty="0">
              <a:solidFill>
                <a:schemeClr val="bg1"/>
              </a:solidFill>
            </a:endParaRP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2262A0B4-0629-90C1-AC3D-58ECA8AC5C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4027" y="5707672"/>
            <a:ext cx="471399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llipse 4">
            <a:extLst>
              <a:ext uri="{FF2B5EF4-FFF2-40B4-BE49-F238E27FC236}">
                <a16:creationId xmlns:a16="http://schemas.microsoft.com/office/drawing/2014/main" id="{B93A26CB-F7E2-8934-A178-CDC9C1A57D94}"/>
              </a:ext>
            </a:extLst>
          </p:cNvPr>
          <p:cNvSpPr/>
          <p:nvPr/>
        </p:nvSpPr>
        <p:spPr>
          <a:xfrm>
            <a:off x="3699745" y="3592585"/>
            <a:ext cx="1624833" cy="1692987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73C1C0A-8D25-09F0-5129-FF868184EC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701" y="1674225"/>
            <a:ext cx="10553530" cy="411764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18BA40F-16E1-EEC7-9757-98A17E2CD6F7}"/>
              </a:ext>
            </a:extLst>
          </p:cNvPr>
          <p:cNvSpPr/>
          <p:nvPr/>
        </p:nvSpPr>
        <p:spPr>
          <a:xfrm>
            <a:off x="2010021" y="1270972"/>
            <a:ext cx="2097958" cy="41490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DIVERGENT</a:t>
            </a:r>
            <a:endParaRPr kumimoji="0" lang="fr-C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61D5224-8284-7291-5A70-A8BB6693460A}"/>
              </a:ext>
            </a:extLst>
          </p:cNvPr>
          <p:cNvSpPr/>
          <p:nvPr/>
        </p:nvSpPr>
        <p:spPr>
          <a:xfrm>
            <a:off x="7819956" y="1259317"/>
            <a:ext cx="2097958" cy="41490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CONVERGENT</a:t>
            </a:r>
            <a:endParaRPr kumimoji="0" lang="fr-C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1348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D32C0A-E441-FAAF-9082-DBC310773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BD0F3C73-B1AB-BCBA-D700-E330441C3C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2DC7B0B-C077-818B-495A-A5561F2A2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202" y="86333"/>
            <a:ext cx="1638300" cy="788545"/>
          </a:xfrm>
        </p:spPr>
        <p:txBody>
          <a:bodyPr anchor="b">
            <a:normAutofit/>
          </a:bodyPr>
          <a:lstStyle/>
          <a:p>
            <a:r>
              <a:rPr lang="fr-FR" sz="3800" dirty="0">
                <a:solidFill>
                  <a:schemeClr val="bg1"/>
                </a:solidFill>
              </a:rPr>
              <a:t>HESTA</a:t>
            </a:r>
            <a:endParaRPr lang="fr-CI" sz="3800" dirty="0">
              <a:solidFill>
                <a:schemeClr val="bg1"/>
              </a:solidFill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C0E8645E-1692-891D-5F63-D9D31DAFB3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1873" y="1749756"/>
            <a:ext cx="4718304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202A28E4-9446-A1FF-99F7-A62127B0FC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4027" y="5707672"/>
            <a:ext cx="471399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45D3D101-A230-94A8-20AA-573317A9CA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4529" y="628259"/>
            <a:ext cx="8354591" cy="5601482"/>
          </a:xfrm>
          <a:prstGeom prst="rect">
            <a:avLst/>
          </a:prstGeom>
        </p:spPr>
      </p:pic>
      <p:sp>
        <p:nvSpPr>
          <p:cNvPr id="6" name="Espace réservé du contenu 13">
            <a:extLst>
              <a:ext uri="{FF2B5EF4-FFF2-40B4-BE49-F238E27FC236}">
                <a16:creationId xmlns:a16="http://schemas.microsoft.com/office/drawing/2014/main" id="{138EDCE4-6CEE-8C54-3264-2B4A64969C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137" y="1878229"/>
            <a:ext cx="2021824" cy="1118299"/>
          </a:xfrm>
        </p:spPr>
        <p:txBody>
          <a:bodyPr>
            <a:normAutofit fontScale="47500" lnSpcReduction="20000"/>
          </a:bodyPr>
          <a:lstStyle/>
          <a:p>
            <a:r>
              <a:rPr lang="fr-FR" dirty="0">
                <a:solidFill>
                  <a:schemeClr val="bg1"/>
                </a:solidFill>
              </a:rPr>
              <a:t>POINCON MOBILE</a:t>
            </a:r>
          </a:p>
          <a:p>
            <a:r>
              <a:rPr lang="fr-FR" dirty="0">
                <a:solidFill>
                  <a:schemeClr val="bg1"/>
                </a:solidFill>
              </a:rPr>
              <a:t>FILIERE FIXE</a:t>
            </a:r>
          </a:p>
          <a:p>
            <a:r>
              <a:rPr lang="fr-FR" dirty="0">
                <a:solidFill>
                  <a:schemeClr val="bg1"/>
                </a:solidFill>
              </a:rPr>
              <a:t>CONVERGENT</a:t>
            </a:r>
          </a:p>
          <a:p>
            <a:r>
              <a:rPr lang="fr-FR" dirty="0">
                <a:solidFill>
                  <a:schemeClr val="bg1"/>
                </a:solidFill>
              </a:rPr>
              <a:t>DIVERGENT</a:t>
            </a:r>
          </a:p>
        </p:txBody>
      </p:sp>
      <p:sp>
        <p:nvSpPr>
          <p:cNvPr id="7" name="Espace réservé du contenu 13">
            <a:extLst>
              <a:ext uri="{FF2B5EF4-FFF2-40B4-BE49-F238E27FC236}">
                <a16:creationId xmlns:a16="http://schemas.microsoft.com/office/drawing/2014/main" id="{F223FB98-DBA2-3563-9BE0-0D9B84F80E98}"/>
              </a:ext>
            </a:extLst>
          </p:cNvPr>
          <p:cNvSpPr txBox="1">
            <a:spLocks/>
          </p:cNvSpPr>
          <p:nvPr/>
        </p:nvSpPr>
        <p:spPr>
          <a:xfrm>
            <a:off x="460096" y="4099233"/>
            <a:ext cx="2021825" cy="1118300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FILIERE MOBILE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POINCON FIXE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CONVERGENT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DIVERGENT</a:t>
            </a:r>
          </a:p>
        </p:txBody>
      </p:sp>
    </p:spTree>
    <p:extLst>
      <p:ext uri="{BB962C8B-B14F-4D97-AF65-F5344CB8AC3E}">
        <p14:creationId xmlns:p14="http://schemas.microsoft.com/office/powerpoint/2010/main" val="9009679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E26EF7-AB85-6B63-7AA8-3FA5C6F182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C3E37775-E04C-09A7-E314-54548EC7B3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FE80853-18F5-48D7-EFD5-D28874608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5993" y="194601"/>
            <a:ext cx="1419225" cy="564024"/>
          </a:xfrm>
        </p:spPr>
        <p:txBody>
          <a:bodyPr anchor="b">
            <a:normAutofit fontScale="90000"/>
          </a:bodyPr>
          <a:lstStyle/>
          <a:p>
            <a:r>
              <a:rPr lang="fr-FR" sz="3800" dirty="0">
                <a:solidFill>
                  <a:schemeClr val="bg1"/>
                </a:solidFill>
              </a:rPr>
              <a:t>HESTA</a:t>
            </a:r>
            <a:endParaRPr lang="fr-CI" sz="3800" dirty="0">
              <a:solidFill>
                <a:schemeClr val="bg1"/>
              </a:solidFill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E1D864EC-3A35-9972-C9E3-1E26A0515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1873" y="1749756"/>
            <a:ext cx="4718304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31F1317C-EE95-8779-2205-81083CCD64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4027" y="5707672"/>
            <a:ext cx="471399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ce réservé du contenu 13">
            <a:extLst>
              <a:ext uri="{FF2B5EF4-FFF2-40B4-BE49-F238E27FC236}">
                <a16:creationId xmlns:a16="http://schemas.microsoft.com/office/drawing/2014/main" id="{4350F8E9-B12B-8610-2A11-9B7AA4B8AB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950" y="2856575"/>
            <a:ext cx="5010150" cy="1285876"/>
          </a:xfrm>
        </p:spPr>
        <p:txBody>
          <a:bodyPr/>
          <a:lstStyle/>
          <a:p>
            <a:r>
              <a:rPr lang="fr-FR" dirty="0">
                <a:solidFill>
                  <a:schemeClr val="bg1"/>
                </a:solidFill>
              </a:rPr>
              <a:t>POINCON FIXE </a:t>
            </a:r>
          </a:p>
          <a:p>
            <a:r>
              <a:rPr lang="fr-FR" dirty="0">
                <a:solidFill>
                  <a:schemeClr val="bg1"/>
                </a:solidFill>
              </a:rPr>
              <a:t>FILIERE MOBILE</a:t>
            </a:r>
            <a:endParaRPr lang="fr-CI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5935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8A7846-54F7-EBB4-935C-3908F70175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B2C187DD-590C-14FA-B0F6-A5DB48AF95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EF97DE3-5012-B362-CA72-C686AAD72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3151" y="90403"/>
            <a:ext cx="9501624" cy="524044"/>
          </a:xfrm>
        </p:spPr>
        <p:txBody>
          <a:bodyPr anchor="b">
            <a:normAutofit fontScale="90000"/>
          </a:bodyPr>
          <a:lstStyle/>
          <a:p>
            <a:r>
              <a:rPr lang="fr-FR" sz="3800" dirty="0">
                <a:solidFill>
                  <a:schemeClr val="bg1"/>
                </a:solidFill>
              </a:rPr>
              <a:t>FILIERE MOBILE POINCON FIXE DIVERGENT</a:t>
            </a:r>
            <a:endParaRPr lang="fr-CI" sz="3800" dirty="0">
              <a:solidFill>
                <a:schemeClr val="bg1"/>
              </a:solidFill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3C48FAE-84C0-06B5-95D2-AD14E6F3D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1873" y="1749756"/>
            <a:ext cx="4718304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480D4682-9F74-E747-2D74-E8E2E719C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4027" y="5707672"/>
            <a:ext cx="471399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2583E4D1-AC07-7CF3-0088-55E45C46C3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54" y="1388290"/>
            <a:ext cx="6078303" cy="4548556"/>
          </a:xfrm>
          <a:prstGeom prst="rect">
            <a:avLst/>
          </a:prstGeom>
        </p:spPr>
      </p:pic>
      <p:sp>
        <p:nvSpPr>
          <p:cNvPr id="11" name="Flèche : bas 10">
            <a:extLst>
              <a:ext uri="{FF2B5EF4-FFF2-40B4-BE49-F238E27FC236}">
                <a16:creationId xmlns:a16="http://schemas.microsoft.com/office/drawing/2014/main" id="{2DEC0432-A3E3-2C3F-0425-F35011AB2054}"/>
              </a:ext>
            </a:extLst>
          </p:cNvPr>
          <p:cNvSpPr/>
          <p:nvPr/>
        </p:nvSpPr>
        <p:spPr>
          <a:xfrm rot="10800000">
            <a:off x="4119692" y="472116"/>
            <a:ext cx="504825" cy="108934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FA3DBCA1-42D7-4246-F758-0E032B09AB31}"/>
              </a:ext>
            </a:extLst>
          </p:cNvPr>
          <p:cNvSpPr/>
          <p:nvPr/>
        </p:nvSpPr>
        <p:spPr>
          <a:xfrm rot="10800000">
            <a:off x="1111086" y="491166"/>
            <a:ext cx="504825" cy="108934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83366AD8-E0D5-74C8-C01B-8032165E72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1220" y="1643883"/>
            <a:ext cx="5768492" cy="4271139"/>
          </a:xfrm>
          <a:prstGeom prst="rect">
            <a:avLst/>
          </a:prstGeom>
        </p:spPr>
      </p:pic>
      <p:sp>
        <p:nvSpPr>
          <p:cNvPr id="6" name="Flèche : bas 5">
            <a:extLst>
              <a:ext uri="{FF2B5EF4-FFF2-40B4-BE49-F238E27FC236}">
                <a16:creationId xmlns:a16="http://schemas.microsoft.com/office/drawing/2014/main" id="{B709598C-842B-6A00-F387-FD61786D316D}"/>
              </a:ext>
            </a:extLst>
          </p:cNvPr>
          <p:cNvSpPr/>
          <p:nvPr/>
        </p:nvSpPr>
        <p:spPr>
          <a:xfrm>
            <a:off x="7380710" y="843620"/>
            <a:ext cx="504825" cy="108934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Flèche : bas 6">
            <a:extLst>
              <a:ext uri="{FF2B5EF4-FFF2-40B4-BE49-F238E27FC236}">
                <a16:creationId xmlns:a16="http://schemas.microsoft.com/office/drawing/2014/main" id="{71A50B35-2CC5-C3C9-5E1C-490742331558}"/>
              </a:ext>
            </a:extLst>
          </p:cNvPr>
          <p:cNvSpPr/>
          <p:nvPr/>
        </p:nvSpPr>
        <p:spPr>
          <a:xfrm>
            <a:off x="10277040" y="849203"/>
            <a:ext cx="504825" cy="108934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13037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207A92-B5C2-019A-1109-E105D3E376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BE4B0651-02E6-15AE-56E2-7F0F190A6C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4C71264-E5AD-8F68-8EF7-B9BF5543B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1873" y="1749756"/>
            <a:ext cx="4718304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E1B58426-EF71-A2B7-16E8-10D79352B8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4027" y="5707672"/>
            <a:ext cx="471399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5A90058E-2842-A07D-B021-B16BB4365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3515" y="1576494"/>
            <a:ext cx="5337183" cy="5253644"/>
          </a:xfrm>
          <a:prstGeom prst="rect">
            <a:avLst/>
          </a:prstGeom>
        </p:spPr>
      </p:pic>
      <p:sp>
        <p:nvSpPr>
          <p:cNvPr id="6" name="Flèche : bas 5">
            <a:extLst>
              <a:ext uri="{FF2B5EF4-FFF2-40B4-BE49-F238E27FC236}">
                <a16:creationId xmlns:a16="http://schemas.microsoft.com/office/drawing/2014/main" id="{53D2BDC5-2377-F922-D125-8BFF75C93F30}"/>
              </a:ext>
            </a:extLst>
          </p:cNvPr>
          <p:cNvSpPr/>
          <p:nvPr/>
        </p:nvSpPr>
        <p:spPr>
          <a:xfrm>
            <a:off x="6834632" y="1249520"/>
            <a:ext cx="504825" cy="108934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Flèche : bas 6">
            <a:extLst>
              <a:ext uri="{FF2B5EF4-FFF2-40B4-BE49-F238E27FC236}">
                <a16:creationId xmlns:a16="http://schemas.microsoft.com/office/drawing/2014/main" id="{9C0AF0ED-DF44-4FE3-76EC-A51140A2C4BA}"/>
              </a:ext>
            </a:extLst>
          </p:cNvPr>
          <p:cNvSpPr/>
          <p:nvPr/>
        </p:nvSpPr>
        <p:spPr>
          <a:xfrm>
            <a:off x="10534215" y="1316542"/>
            <a:ext cx="504825" cy="108934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Espace réservé du contenu 9">
            <a:extLst>
              <a:ext uri="{FF2B5EF4-FFF2-40B4-BE49-F238E27FC236}">
                <a16:creationId xmlns:a16="http://schemas.microsoft.com/office/drawing/2014/main" id="{58D91C8C-9A5E-8C18-D158-D853D9D9EE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7452" y="1450042"/>
            <a:ext cx="6206364" cy="4836247"/>
          </a:xfr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CDF64ACC-7D3E-D62C-2081-4C8490662E74}"/>
              </a:ext>
            </a:extLst>
          </p:cNvPr>
          <p:cNvSpPr txBox="1">
            <a:spLocks/>
          </p:cNvSpPr>
          <p:nvPr/>
        </p:nvSpPr>
        <p:spPr>
          <a:xfrm>
            <a:off x="2033151" y="90403"/>
            <a:ext cx="9501624" cy="52404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FILIERE MOBILE POINCON FIXE CONVERGENT</a:t>
            </a:r>
            <a:endParaRPr kumimoji="0" lang="fr-CI" sz="3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</p:txBody>
      </p:sp>
      <p:sp>
        <p:nvSpPr>
          <p:cNvPr id="11" name="Flèche : bas 10">
            <a:extLst>
              <a:ext uri="{FF2B5EF4-FFF2-40B4-BE49-F238E27FC236}">
                <a16:creationId xmlns:a16="http://schemas.microsoft.com/office/drawing/2014/main" id="{8C5E56D2-4A1C-4224-AF77-354AD5D66919}"/>
              </a:ext>
            </a:extLst>
          </p:cNvPr>
          <p:cNvSpPr/>
          <p:nvPr/>
        </p:nvSpPr>
        <p:spPr>
          <a:xfrm rot="10800000">
            <a:off x="4661484" y="704850"/>
            <a:ext cx="504825" cy="108934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F1F63B6B-E565-C548-F3D4-5E7917ACBF32}"/>
              </a:ext>
            </a:extLst>
          </p:cNvPr>
          <p:cNvSpPr/>
          <p:nvPr/>
        </p:nvSpPr>
        <p:spPr>
          <a:xfrm rot="10800000">
            <a:off x="1008864" y="704850"/>
            <a:ext cx="504825" cy="108934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65365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87D4D3-B2A6-FAB1-4A07-86EF923C07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BEC8EFEF-FBC1-5560-D28D-070B38805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888EE48-D53A-F2F8-866D-363C77602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5993" y="194601"/>
            <a:ext cx="1419225" cy="564024"/>
          </a:xfrm>
        </p:spPr>
        <p:txBody>
          <a:bodyPr anchor="b">
            <a:normAutofit fontScale="90000"/>
          </a:bodyPr>
          <a:lstStyle/>
          <a:p>
            <a:r>
              <a:rPr lang="fr-FR" sz="3800" dirty="0">
                <a:solidFill>
                  <a:schemeClr val="bg1"/>
                </a:solidFill>
              </a:rPr>
              <a:t>HESTA</a:t>
            </a:r>
            <a:endParaRPr lang="fr-CI" sz="3800" dirty="0">
              <a:solidFill>
                <a:schemeClr val="bg1"/>
              </a:solidFill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CCCCAA5F-8C6A-2D16-245A-B4078D816F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1873" y="1749756"/>
            <a:ext cx="4718304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0127031F-7E3C-1D6A-C121-5569EB876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4027" y="5707672"/>
            <a:ext cx="471399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ce réservé du contenu 13">
            <a:extLst>
              <a:ext uri="{FF2B5EF4-FFF2-40B4-BE49-F238E27FC236}">
                <a16:creationId xmlns:a16="http://schemas.microsoft.com/office/drawing/2014/main" id="{5F695400-756A-F039-6373-0E45A63528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950" y="2856575"/>
            <a:ext cx="5010150" cy="1285876"/>
          </a:xfrm>
        </p:spPr>
        <p:txBody>
          <a:bodyPr/>
          <a:lstStyle/>
          <a:p>
            <a:r>
              <a:rPr lang="fr-FR" dirty="0">
                <a:solidFill>
                  <a:schemeClr val="bg1"/>
                </a:solidFill>
              </a:rPr>
              <a:t>POINCON MOBILE</a:t>
            </a:r>
          </a:p>
          <a:p>
            <a:r>
              <a:rPr lang="fr-FR" dirty="0">
                <a:solidFill>
                  <a:schemeClr val="bg1"/>
                </a:solidFill>
              </a:rPr>
              <a:t>FILIERE FIXE</a:t>
            </a:r>
            <a:endParaRPr lang="fr-CI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3301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57B5BC-DB81-862C-F978-1068F4A8B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A97F0A74-C5C4-BEC7-119D-38EB885F6B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C94E77A-CAA3-E4E4-FE13-C827B7055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3151" y="90403"/>
            <a:ext cx="9501624" cy="524044"/>
          </a:xfrm>
        </p:spPr>
        <p:txBody>
          <a:bodyPr anchor="b">
            <a:normAutofit fontScale="90000"/>
          </a:bodyPr>
          <a:lstStyle/>
          <a:p>
            <a:r>
              <a:rPr lang="fr-FR" sz="3800" dirty="0">
                <a:solidFill>
                  <a:schemeClr val="bg1"/>
                </a:solidFill>
              </a:rPr>
              <a:t>FILIERE FIXE  POINCON MOBILE DIVERGENT</a:t>
            </a:r>
            <a:endParaRPr lang="fr-CI" sz="3800" dirty="0">
              <a:solidFill>
                <a:schemeClr val="bg1"/>
              </a:solidFill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573BE5DA-D445-B680-E90A-C3111D9FD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1873" y="1749756"/>
            <a:ext cx="4718304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19725D75-2B79-80E8-BAE5-8690837105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4027" y="5707672"/>
            <a:ext cx="471399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5C1DFBE4-ECF4-85C5-9FB3-9B1BA457F7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7" y="1749756"/>
            <a:ext cx="6078303" cy="454855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A9797D-88FA-6299-12D8-9C9E93887F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1220" y="1643883"/>
            <a:ext cx="5768492" cy="4271139"/>
          </a:xfrm>
          <a:prstGeom prst="rect">
            <a:avLst/>
          </a:prstGeom>
        </p:spPr>
      </p:pic>
      <p:sp>
        <p:nvSpPr>
          <p:cNvPr id="11" name="Flèche : bas 10">
            <a:extLst>
              <a:ext uri="{FF2B5EF4-FFF2-40B4-BE49-F238E27FC236}">
                <a16:creationId xmlns:a16="http://schemas.microsoft.com/office/drawing/2014/main" id="{194DA1ED-0664-3648-51B3-0CF53CF43CE9}"/>
              </a:ext>
            </a:extLst>
          </p:cNvPr>
          <p:cNvSpPr/>
          <p:nvPr/>
        </p:nvSpPr>
        <p:spPr>
          <a:xfrm rot="10800000">
            <a:off x="8894514" y="843620"/>
            <a:ext cx="504825" cy="108934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DA1502FC-60F9-DBBD-52F1-B30E6439A761}"/>
              </a:ext>
            </a:extLst>
          </p:cNvPr>
          <p:cNvSpPr/>
          <p:nvPr/>
        </p:nvSpPr>
        <p:spPr>
          <a:xfrm>
            <a:off x="2552023" y="1190068"/>
            <a:ext cx="504825" cy="108934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7521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E4BFA1-D558-464B-EE8F-E6AEEAA9A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5136680B-5A29-9358-4CFC-6DFC64BF6C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3FDA9B4A-2727-1E7C-5A26-55D2E5A58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1873" y="1749756"/>
            <a:ext cx="4718304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B6CDD20-7714-817F-EDA2-26CFB222F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7769" y="1909192"/>
            <a:ext cx="4586513" cy="3647710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AJUSTAGE MACANIQUE DE L’ EPAISSEUR DE PARAISON (A)</a:t>
            </a:r>
          </a:p>
          <a:p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dirty="0">
                <a:solidFill>
                  <a:schemeClr val="bg1"/>
                </a:solidFill>
              </a:rPr>
              <a:t>LE VERIN EST RELIE A UNE TIGE REGLABLE QUI FAIT VARIER L’ ECARTEMENT ENTRE POINCON ET FILIERE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FA437D59-F87B-0671-3AC0-6A1E84E7D4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4027" y="5707672"/>
            <a:ext cx="471399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51364CB2-BA30-4927-1926-CC18A02870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9460" y="34505"/>
            <a:ext cx="4092540" cy="6788989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9F02D65-D28B-BA59-6089-5D643BBBDEF3}"/>
              </a:ext>
            </a:extLst>
          </p:cNvPr>
          <p:cNvSpPr txBox="1">
            <a:spLocks/>
          </p:cNvSpPr>
          <p:nvPr/>
        </p:nvSpPr>
        <p:spPr>
          <a:xfrm>
            <a:off x="154485" y="155274"/>
            <a:ext cx="7682506" cy="7857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HESTA: REGLAGE DE LA PARAISON</a:t>
            </a:r>
            <a:endParaRPr kumimoji="0" lang="fr-CI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664D9BFB-D93F-28F9-3D90-5F9190A984F3}"/>
              </a:ext>
            </a:extLst>
          </p:cNvPr>
          <p:cNvSpPr/>
          <p:nvPr/>
        </p:nvSpPr>
        <p:spPr>
          <a:xfrm>
            <a:off x="9218571" y="257758"/>
            <a:ext cx="1624833" cy="1692987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5738EE35-3F91-80A6-39E6-286FE0C1F2A0}"/>
              </a:ext>
            </a:extLst>
          </p:cNvPr>
          <p:cNvCxnSpPr>
            <a:cxnSpLocks/>
          </p:cNvCxnSpPr>
          <p:nvPr/>
        </p:nvCxnSpPr>
        <p:spPr>
          <a:xfrm>
            <a:off x="10082463" y="1909192"/>
            <a:ext cx="36572" cy="2202155"/>
          </a:xfrm>
          <a:prstGeom prst="straightConnector1">
            <a:avLst/>
          </a:prstGeom>
          <a:ln w="73025">
            <a:solidFill>
              <a:srgbClr val="FF000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Ellipse 12">
            <a:extLst>
              <a:ext uri="{FF2B5EF4-FFF2-40B4-BE49-F238E27FC236}">
                <a16:creationId xmlns:a16="http://schemas.microsoft.com/office/drawing/2014/main" id="{C6971D63-2F3E-65CB-E31B-7236BCDC6102}"/>
              </a:ext>
            </a:extLst>
          </p:cNvPr>
          <p:cNvSpPr/>
          <p:nvPr/>
        </p:nvSpPr>
        <p:spPr>
          <a:xfrm>
            <a:off x="9721424" y="373413"/>
            <a:ext cx="619125" cy="56756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</a:t>
            </a:r>
            <a:endParaRPr kumimoji="0" lang="fr-C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78642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9BDE08-63F2-500D-35B0-CFFA5B0E4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FCDF40AD-7084-F246-7A2F-6AA6556EB1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EC85FDDA-79ED-332C-66A5-067EBB5119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1873" y="1749756"/>
            <a:ext cx="4718304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F9B24AB5-6EEB-8A37-D06D-5A333F292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4027" y="5707672"/>
            <a:ext cx="471399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36F51DE8-854D-B21F-0AE4-D8FCABA09A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766" y="1313954"/>
            <a:ext cx="5337183" cy="5253644"/>
          </a:xfrm>
          <a:prstGeom prst="rect">
            <a:avLst/>
          </a:prstGeom>
        </p:spPr>
      </p:pic>
      <p:sp>
        <p:nvSpPr>
          <p:cNvPr id="6" name="Flèche : bas 5">
            <a:extLst>
              <a:ext uri="{FF2B5EF4-FFF2-40B4-BE49-F238E27FC236}">
                <a16:creationId xmlns:a16="http://schemas.microsoft.com/office/drawing/2014/main" id="{22116823-7B58-B045-AA7C-C87DB11F781F}"/>
              </a:ext>
            </a:extLst>
          </p:cNvPr>
          <p:cNvSpPr/>
          <p:nvPr/>
        </p:nvSpPr>
        <p:spPr>
          <a:xfrm rot="10800000">
            <a:off x="8821944" y="614447"/>
            <a:ext cx="504825" cy="108934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Espace réservé du contenu 9">
            <a:extLst>
              <a:ext uri="{FF2B5EF4-FFF2-40B4-BE49-F238E27FC236}">
                <a16:creationId xmlns:a16="http://schemas.microsoft.com/office/drawing/2014/main" id="{48AC676D-1696-630C-A8C6-CD18B1996F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695" y="1749756"/>
            <a:ext cx="6362376" cy="4957818"/>
          </a:xfr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2CCA9749-0A7A-E514-C6E1-EE81879CB02B}"/>
              </a:ext>
            </a:extLst>
          </p:cNvPr>
          <p:cNvSpPr txBox="1">
            <a:spLocks/>
          </p:cNvSpPr>
          <p:nvPr/>
        </p:nvSpPr>
        <p:spPr>
          <a:xfrm>
            <a:off x="2033151" y="90403"/>
            <a:ext cx="9501624" cy="52404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FILIERE FIXE POINCON MOBILE CONVERGENT</a:t>
            </a:r>
            <a:endParaRPr kumimoji="0" lang="fr-CI" sz="3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3F953F0B-784A-8DA0-DF86-77EB6DD0147B}"/>
              </a:ext>
            </a:extLst>
          </p:cNvPr>
          <p:cNvSpPr/>
          <p:nvPr/>
        </p:nvSpPr>
        <p:spPr>
          <a:xfrm>
            <a:off x="2930984" y="1205084"/>
            <a:ext cx="504825" cy="108934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19194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3533C7-B7D4-2967-E930-000BC896C9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 descr="Une image contenant métal, évier, acier, carillon&#10;&#10;Le contenu généré par l’IA peut être incorrect.">
            <a:extLst>
              <a:ext uri="{FF2B5EF4-FFF2-40B4-BE49-F238E27FC236}">
                <a16:creationId xmlns:a16="http://schemas.microsoft.com/office/drawing/2014/main" id="{D6881CA8-C626-DBFD-3B99-51959403EB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051" r="9089" b="8970"/>
          <a:stretch>
            <a:fillRect/>
          </a:stretch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76" name="Rectangle 75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3BFA0F7-D4D1-7D5B-EDE0-79B3CFFF2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>
                <a:solidFill>
                  <a:schemeClr val="bg1"/>
                </a:solidFill>
              </a:rPr>
              <a:t>HESTA</a:t>
            </a:r>
          </a:p>
        </p:txBody>
      </p:sp>
      <p:sp>
        <p:nvSpPr>
          <p:cNvPr id="14" name="Espace réservé du contenu 13">
            <a:extLst>
              <a:ext uri="{FF2B5EF4-FFF2-40B4-BE49-F238E27FC236}">
                <a16:creationId xmlns:a16="http://schemas.microsoft.com/office/drawing/2014/main" id="{3B2CD71D-3B50-1842-FD53-98600FBDC7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980" y="4872922"/>
            <a:ext cx="4023359" cy="120814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>
                <a:solidFill>
                  <a:schemeClr val="bg1"/>
                </a:solidFill>
              </a:rPr>
              <a:t>CENTRAGE 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3612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20889A-1577-6576-A5AA-6C1C6AE79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6EF2B2B9-DA02-BBB3-D811-50B4F485F9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6AA2FD5E-46BF-1C0B-2875-0DE46714C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178ADD5-7682-71AD-43F7-70D872A84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>
                <a:solidFill>
                  <a:schemeClr val="bg1"/>
                </a:solidFill>
              </a:rPr>
              <a:t>HESTA</a:t>
            </a:r>
          </a:p>
        </p:txBody>
      </p:sp>
      <p:sp>
        <p:nvSpPr>
          <p:cNvPr id="14" name="Espace réservé du contenu 13">
            <a:extLst>
              <a:ext uri="{FF2B5EF4-FFF2-40B4-BE49-F238E27FC236}">
                <a16:creationId xmlns:a16="http://schemas.microsoft.com/office/drawing/2014/main" id="{E14145FA-4864-7D86-7528-9704FD962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980" y="4872922"/>
            <a:ext cx="4023359" cy="120814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>
                <a:solidFill>
                  <a:schemeClr val="bg1"/>
                </a:solidFill>
              </a:rPr>
              <a:t>CENTRAGE 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7FF64B1-1041-22F6-7C25-9FE0A615F7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007E9168-C0DE-E441-9BAA-1A91C39405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825D6FC9-2586-F96C-D5B1-18405F5762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6855" y="8591"/>
            <a:ext cx="4467225" cy="6840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962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5D7385-3C09-F417-F8A8-3ACEDA43B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89517D23-1310-2A0F-30B9-0B98118F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E981B07E-FE11-37AF-F020-ED77337FBD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6C15F8C-44EB-AC2C-31C4-103539088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>
                <a:solidFill>
                  <a:schemeClr val="bg1"/>
                </a:solidFill>
              </a:rPr>
              <a:t>HESTA</a:t>
            </a:r>
          </a:p>
        </p:txBody>
      </p:sp>
      <p:sp>
        <p:nvSpPr>
          <p:cNvPr id="14" name="Espace réservé du contenu 13">
            <a:extLst>
              <a:ext uri="{FF2B5EF4-FFF2-40B4-BE49-F238E27FC236}">
                <a16:creationId xmlns:a16="http://schemas.microsoft.com/office/drawing/2014/main" id="{C71B2E88-0ED6-470E-2CF9-9EA4C59179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980" y="4872922"/>
            <a:ext cx="4023359" cy="120814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>
                <a:solidFill>
                  <a:schemeClr val="bg1"/>
                </a:solidFill>
              </a:rPr>
              <a:t>CENTRAGE 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BCEF0A3-7DFD-98CC-72C9-CB6F907D9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A8EB29A2-78E4-B65F-5F35-35F19DA83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22339B5-7182-C65C-A4DF-A9093B7EE1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1300" y="128018"/>
            <a:ext cx="5509617" cy="660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516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87089F-BA4E-0D6A-4528-D133289641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9F38548D-9AAA-398D-7F73-596BAD049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3C257089-4B85-2125-6EA8-3980B9588F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1CA966E-C207-7DA1-5784-B0408CDC1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>
                <a:solidFill>
                  <a:schemeClr val="bg1"/>
                </a:solidFill>
              </a:rPr>
              <a:t>HESTA</a:t>
            </a:r>
          </a:p>
        </p:txBody>
      </p:sp>
      <p:sp>
        <p:nvSpPr>
          <p:cNvPr id="14" name="Espace réservé du contenu 13">
            <a:extLst>
              <a:ext uri="{FF2B5EF4-FFF2-40B4-BE49-F238E27FC236}">
                <a16:creationId xmlns:a16="http://schemas.microsoft.com/office/drawing/2014/main" id="{24ECC915-4012-42FE-F95B-33CDF34B86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980" y="4872922"/>
            <a:ext cx="4023359" cy="120814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CENTRAGE  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F271757-843C-8F0D-C261-95A7729A17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C75A3AC9-B345-E2AC-C494-356C6DE14E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B8E0836-193F-D465-E127-56BB4CD34B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6" y="0"/>
            <a:ext cx="6096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636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D4160F-DC18-4ECF-900A-EBA8CE93B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7291283F-DF94-B84A-F85D-BFFC011B4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FD7BD6A-ACCF-F639-8263-D9996174C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8721"/>
            <a:ext cx="4707671" cy="1225650"/>
          </a:xfrm>
        </p:spPr>
        <p:txBody>
          <a:bodyPr anchor="b">
            <a:normAutofit/>
          </a:bodyPr>
          <a:lstStyle/>
          <a:p>
            <a:endParaRPr lang="fr-CI" sz="3800" dirty="0">
              <a:solidFill>
                <a:schemeClr val="bg1"/>
              </a:solidFill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B0304600-DA1B-9314-042C-C29509F1E8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1873" y="1749756"/>
            <a:ext cx="4718304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7E975D8-F6AE-5A99-699E-E9E65DB100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7769" y="1909192"/>
            <a:ext cx="4586513" cy="3647710"/>
          </a:xfrm>
        </p:spPr>
        <p:txBody>
          <a:bodyPr>
            <a:normAutofit/>
          </a:bodyPr>
          <a:lstStyle/>
          <a:p>
            <a:endParaRPr lang="en-US" sz="2000" dirty="0">
              <a:solidFill>
                <a:schemeClr val="bg1"/>
              </a:solidFill>
            </a:endParaRP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22D4A593-1217-9262-19DC-25BFA844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4027" y="5707672"/>
            <a:ext cx="471399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9715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815F2F-5219-5817-0B01-1DA6D84AB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85F08D6A-F110-AB5C-415D-535988A14C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20D13FA-05B1-CA04-3F89-84C67CBE1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8721"/>
            <a:ext cx="4707671" cy="1225650"/>
          </a:xfrm>
        </p:spPr>
        <p:txBody>
          <a:bodyPr anchor="b">
            <a:normAutofit/>
          </a:bodyPr>
          <a:lstStyle/>
          <a:p>
            <a:r>
              <a:rPr lang="fr-FR" sz="3800" dirty="0">
                <a:solidFill>
                  <a:schemeClr val="bg1"/>
                </a:solidFill>
              </a:rPr>
              <a:t>HESTA</a:t>
            </a:r>
            <a:endParaRPr lang="fr-CI" sz="3800" dirty="0">
              <a:solidFill>
                <a:schemeClr val="bg1"/>
              </a:solidFill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51BFF738-DDE3-8791-6439-3B8CBC7E6A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1873" y="1749756"/>
            <a:ext cx="4718304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BD8A6B1-E7D1-1C99-6A0E-6289551799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7769" y="1909192"/>
            <a:ext cx="4586513" cy="3647710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REGLAGE MECANIQUE DE LA PARAISON </a:t>
            </a:r>
          </a:p>
          <a:p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dirty="0">
                <a:solidFill>
                  <a:schemeClr val="bg1"/>
                </a:solidFill>
              </a:rPr>
              <a:t>LE REGLAGE S’ EFFECTUE INDEPENDAMENT SUR CHAQUE PARAISON (B)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B3D79D90-9BDF-F111-6DFB-9F624D2C4E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4027" y="5707672"/>
            <a:ext cx="471399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8A52EE25-19AC-5885-7F5F-099D8C4F1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1825" y="0"/>
            <a:ext cx="5550175" cy="6776040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B37B3FC9-1EA7-78C4-E684-68974CD1287D}"/>
              </a:ext>
            </a:extLst>
          </p:cNvPr>
          <p:cNvSpPr/>
          <p:nvPr/>
        </p:nvSpPr>
        <p:spPr>
          <a:xfrm>
            <a:off x="8313898" y="1366711"/>
            <a:ext cx="1624833" cy="1692987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E628FDC0-459D-60A1-FDF3-03C47DA46EA3}"/>
              </a:ext>
            </a:extLst>
          </p:cNvPr>
          <p:cNvSpPr/>
          <p:nvPr/>
        </p:nvSpPr>
        <p:spPr>
          <a:xfrm>
            <a:off x="10300575" y="1366710"/>
            <a:ext cx="1624833" cy="1692987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DF53F6E3-BCC6-C4D6-6B62-292AF913E773}"/>
              </a:ext>
            </a:extLst>
          </p:cNvPr>
          <p:cNvSpPr/>
          <p:nvPr/>
        </p:nvSpPr>
        <p:spPr>
          <a:xfrm>
            <a:off x="8793116" y="2492133"/>
            <a:ext cx="619125" cy="56756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</a:t>
            </a:r>
            <a:endParaRPr kumimoji="0" lang="fr-C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E62BA361-0DD7-BB3D-96AF-975DE16AF12C}"/>
              </a:ext>
            </a:extLst>
          </p:cNvPr>
          <p:cNvSpPr/>
          <p:nvPr/>
        </p:nvSpPr>
        <p:spPr>
          <a:xfrm>
            <a:off x="10803428" y="2492133"/>
            <a:ext cx="619125" cy="56756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</a:t>
            </a:r>
            <a:endParaRPr kumimoji="0" lang="fr-C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2655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8E6512-C0EF-07E2-C63E-FDE3EA12B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28B4ACFB-0527-F746-AF01-C58AB4C683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49BEA7D-373D-C288-DACC-074600B68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8721"/>
            <a:ext cx="4707671" cy="1225650"/>
          </a:xfrm>
        </p:spPr>
        <p:txBody>
          <a:bodyPr anchor="b">
            <a:normAutofit/>
          </a:bodyPr>
          <a:lstStyle/>
          <a:p>
            <a:r>
              <a:rPr lang="fr-FR" sz="3800" dirty="0">
                <a:solidFill>
                  <a:schemeClr val="bg1"/>
                </a:solidFill>
              </a:rPr>
              <a:t>HESTA</a:t>
            </a:r>
            <a:endParaRPr lang="fr-CI" sz="3800" dirty="0">
              <a:solidFill>
                <a:schemeClr val="bg1"/>
              </a:solidFill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5604A547-D8F3-8B36-72AE-E335B7B38C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1873" y="1749756"/>
            <a:ext cx="4718304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BE279EB-E81C-8A99-3EF0-4258EA547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7769" y="1909192"/>
            <a:ext cx="4586513" cy="3647710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CENTRAGE FILIERE OU POINCON SUIVANT TYPE CONVERGENT OU DIVERGENT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BE36BBEE-2EBA-8177-5E54-9860967BDC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4027" y="5707672"/>
            <a:ext cx="471399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C77D7A25-B006-0D8C-3499-657FC7E93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9236" y="0"/>
            <a:ext cx="5322764" cy="6858000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4BA68556-38A2-6FD9-B48A-98C034922C7C}"/>
              </a:ext>
            </a:extLst>
          </p:cNvPr>
          <p:cNvSpPr/>
          <p:nvPr/>
        </p:nvSpPr>
        <p:spPr>
          <a:xfrm>
            <a:off x="9033745" y="2475664"/>
            <a:ext cx="1624833" cy="1692987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Image 6">
            <a:hlinkClick r:id="rId3" action="ppaction://hlinkfile"/>
            <a:extLst>
              <a:ext uri="{FF2B5EF4-FFF2-40B4-BE49-F238E27FC236}">
                <a16:creationId xmlns:a16="http://schemas.microsoft.com/office/drawing/2014/main" id="{EC4629F0-51D6-9428-B292-4A2DD1029C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873" y="3151865"/>
            <a:ext cx="4713997" cy="2273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185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84D6D4-BB8B-0712-D727-607CF4490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715C331B-D2E6-CE60-85D5-079769C225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D2D6651-6BA3-5576-6F46-ABF5ED74B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8721"/>
            <a:ext cx="4707671" cy="1225650"/>
          </a:xfrm>
        </p:spPr>
        <p:txBody>
          <a:bodyPr anchor="b">
            <a:normAutofit/>
          </a:bodyPr>
          <a:lstStyle/>
          <a:p>
            <a:r>
              <a:rPr lang="fr-FR" sz="3800" dirty="0">
                <a:solidFill>
                  <a:schemeClr val="bg1"/>
                </a:solidFill>
              </a:rPr>
              <a:t>HESTA</a:t>
            </a:r>
            <a:endParaRPr lang="fr-CI" sz="3800" dirty="0">
              <a:solidFill>
                <a:schemeClr val="bg1"/>
              </a:solidFill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A91A1B97-4CD4-02CB-26ED-1CD5673EA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1873" y="1749756"/>
            <a:ext cx="4718304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28FCEB7-DE14-11AB-35A5-EAAD1E848E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7769" y="1909192"/>
            <a:ext cx="4586513" cy="3647710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CENTRAGE POINCON FILIERE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74D6D55E-80B0-B99E-6C72-B16BE8C7F0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4027" y="5707672"/>
            <a:ext cx="471399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C640CB2A-7723-B336-69CD-A8874EAA3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2928" y="590154"/>
            <a:ext cx="4610743" cy="567769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6ED86E2-2CC3-58F3-44AA-96E35E8EB1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187" y="2493726"/>
            <a:ext cx="3299132" cy="283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065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203414-C9E7-2183-551D-22598EA88F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A00902E6-1B54-7E34-3E24-09C71E1A5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851B34C-D271-2702-DCF8-7C7DCE68B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8721"/>
            <a:ext cx="4707671" cy="1225650"/>
          </a:xfrm>
        </p:spPr>
        <p:txBody>
          <a:bodyPr anchor="b">
            <a:normAutofit/>
          </a:bodyPr>
          <a:lstStyle/>
          <a:p>
            <a:r>
              <a:rPr lang="fr-FR" sz="3800" dirty="0">
                <a:solidFill>
                  <a:schemeClr val="bg1"/>
                </a:solidFill>
              </a:rPr>
              <a:t>HESTA</a:t>
            </a:r>
            <a:endParaRPr lang="fr-CI" sz="3800" dirty="0">
              <a:solidFill>
                <a:schemeClr val="bg1"/>
              </a:solidFill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00918346-9B4E-CFA2-A829-89DEC5FD1F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1873" y="1749756"/>
            <a:ext cx="4718304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FCF0D2D-E19C-FF2E-F60B-B42B4D3537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7769" y="1909192"/>
            <a:ext cx="9808331" cy="3647710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TYPE DE POINCON – FILIERE</a:t>
            </a:r>
          </a:p>
          <a:p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dirty="0">
                <a:solidFill>
                  <a:schemeClr val="bg1"/>
                </a:solidFill>
              </a:rPr>
              <a:t>1- POINCON CONVERGENT ( POINCON MOBILE ET FILIERE FIXE )</a:t>
            </a:r>
          </a:p>
          <a:p>
            <a:r>
              <a:rPr lang="en-US" sz="2000" dirty="0">
                <a:solidFill>
                  <a:schemeClr val="bg1"/>
                </a:solidFill>
              </a:rPr>
              <a:t>2- POINCON DIVERGENT ( POINCON MOBILE ET FILIERE FIXE )</a:t>
            </a:r>
          </a:p>
          <a:p>
            <a:r>
              <a:rPr lang="en-US" sz="2000" dirty="0">
                <a:solidFill>
                  <a:schemeClr val="bg1"/>
                </a:solidFill>
              </a:rPr>
              <a:t>3- POINCON CONVERGENT ( POINCON FIXE ET FILIERE MOBILE )</a:t>
            </a:r>
          </a:p>
          <a:p>
            <a:r>
              <a:rPr lang="en-US" sz="2000" dirty="0">
                <a:solidFill>
                  <a:schemeClr val="bg1"/>
                </a:solidFill>
              </a:rPr>
              <a:t>4- POINCON DIVERGENT ( POINCON FIXE ET FILIERE MOBILE )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974A4BEB-9D07-F837-DF87-917A7DCC28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4027" y="5707672"/>
            <a:ext cx="471399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 2">
            <a:extLst>
              <a:ext uri="{FF2B5EF4-FFF2-40B4-BE49-F238E27FC236}">
                <a16:creationId xmlns:a16="http://schemas.microsoft.com/office/drawing/2014/main" id="{8189AA9F-B20A-1320-971C-9D9178B537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769" y="4787248"/>
            <a:ext cx="10600007" cy="1539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177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E69D07-8D78-4F51-F0BB-89D0478D2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13063E86-1D25-E9F5-CADA-15BE563EA9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769" y="865192"/>
            <a:ext cx="6430272" cy="5229955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7EC0F1CD-C05C-94DE-343E-C36CF2CD63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773A97C-5712-BF85-35A0-E52810402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8721"/>
            <a:ext cx="4707671" cy="1225650"/>
          </a:xfrm>
        </p:spPr>
        <p:txBody>
          <a:bodyPr anchor="b">
            <a:normAutofit/>
          </a:bodyPr>
          <a:lstStyle/>
          <a:p>
            <a:r>
              <a:rPr lang="fr-FR" sz="3800" dirty="0">
                <a:solidFill>
                  <a:schemeClr val="bg1"/>
                </a:solidFill>
              </a:rPr>
              <a:t>HESTA</a:t>
            </a:r>
            <a:endParaRPr lang="fr-CI" sz="3800" dirty="0">
              <a:solidFill>
                <a:schemeClr val="bg1"/>
              </a:solidFill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51F7C2B-5EE4-1088-AA2E-4AC713EC25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1873" y="1749756"/>
            <a:ext cx="4718304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BDB3125-3A8B-2806-B8FB-7A6313831E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7769" y="1909192"/>
            <a:ext cx="4586513" cy="3647710"/>
          </a:xfrm>
        </p:spPr>
        <p:txBody>
          <a:bodyPr>
            <a:normAutofit/>
          </a:bodyPr>
          <a:lstStyle/>
          <a:p>
            <a:endParaRPr lang="en-US" sz="2000" dirty="0">
              <a:solidFill>
                <a:schemeClr val="bg1"/>
              </a:solidFill>
            </a:endParaRP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2B1A7BFE-E898-A8C0-E93F-5027468F6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4027" y="5707672"/>
            <a:ext cx="471399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llipse 4">
            <a:extLst>
              <a:ext uri="{FF2B5EF4-FFF2-40B4-BE49-F238E27FC236}">
                <a16:creationId xmlns:a16="http://schemas.microsoft.com/office/drawing/2014/main" id="{F1782309-98E8-8315-FAB2-905C5911F55F}"/>
              </a:ext>
            </a:extLst>
          </p:cNvPr>
          <p:cNvSpPr/>
          <p:nvPr/>
        </p:nvSpPr>
        <p:spPr>
          <a:xfrm>
            <a:off x="3699745" y="3592585"/>
            <a:ext cx="1624833" cy="1692987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45F63C3-F636-8B58-AD22-7032A7449106}"/>
              </a:ext>
            </a:extLst>
          </p:cNvPr>
          <p:cNvSpPr/>
          <p:nvPr/>
        </p:nvSpPr>
        <p:spPr>
          <a:xfrm>
            <a:off x="3157826" y="388254"/>
            <a:ext cx="5792919" cy="41490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FILIERE FIXE ET POINCON CONVERGENT MOBILE</a:t>
            </a:r>
            <a:endParaRPr kumimoji="0" lang="fr-C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AA9C13A-AEF5-9F18-FB73-7C2CA733F5B7}"/>
              </a:ext>
            </a:extLst>
          </p:cNvPr>
          <p:cNvSpPr/>
          <p:nvPr/>
        </p:nvSpPr>
        <p:spPr>
          <a:xfrm>
            <a:off x="2012541" y="6427534"/>
            <a:ext cx="2047560" cy="41490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MINI</a:t>
            </a:r>
            <a:endParaRPr kumimoji="0" lang="fr-C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4647BE2-A25D-A3B2-8F39-0681ADFF1F27}"/>
              </a:ext>
            </a:extLst>
          </p:cNvPr>
          <p:cNvSpPr/>
          <p:nvPr/>
        </p:nvSpPr>
        <p:spPr>
          <a:xfrm>
            <a:off x="8120201" y="6427534"/>
            <a:ext cx="2047560" cy="41490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MAXI</a:t>
            </a:r>
            <a:endParaRPr kumimoji="0" lang="fr-C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3174BDA7-C116-8D3A-A472-3E4593F477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909840"/>
            <a:ext cx="6096000" cy="522995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09A8E8C-3E15-FC09-D2C8-45FBD233781E}"/>
              </a:ext>
            </a:extLst>
          </p:cNvPr>
          <p:cNvSpPr/>
          <p:nvPr/>
        </p:nvSpPr>
        <p:spPr>
          <a:xfrm>
            <a:off x="10623108" y="1963493"/>
            <a:ext cx="1289791" cy="41490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FILIERE</a:t>
            </a:r>
            <a:endParaRPr kumimoji="0" lang="fr-C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AA84CB2-ECC8-C600-6871-5664D773788B}"/>
              </a:ext>
            </a:extLst>
          </p:cNvPr>
          <p:cNvSpPr/>
          <p:nvPr/>
        </p:nvSpPr>
        <p:spPr>
          <a:xfrm>
            <a:off x="6472096" y="1991279"/>
            <a:ext cx="1311292" cy="41490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FILIERE</a:t>
            </a:r>
            <a:endParaRPr kumimoji="0" lang="fr-C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810CF73-B788-27C7-5F48-2EF8F5649A0B}"/>
              </a:ext>
            </a:extLst>
          </p:cNvPr>
          <p:cNvSpPr/>
          <p:nvPr/>
        </p:nvSpPr>
        <p:spPr>
          <a:xfrm>
            <a:off x="8210549" y="1979799"/>
            <a:ext cx="1957211" cy="41490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POINCON</a:t>
            </a:r>
            <a:endParaRPr kumimoji="0" lang="fr-C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54D2ED25-3004-27A5-4E44-BF309E31EE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71" y="904085"/>
            <a:ext cx="6020640" cy="519106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C62896E-D8C1-04A2-55F6-C7F7C4D3C3F2}"/>
              </a:ext>
            </a:extLst>
          </p:cNvPr>
          <p:cNvSpPr/>
          <p:nvPr/>
        </p:nvSpPr>
        <p:spPr>
          <a:xfrm>
            <a:off x="4616368" y="1979799"/>
            <a:ext cx="1342246" cy="41490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FILIERE</a:t>
            </a:r>
            <a:endParaRPr kumimoji="0" lang="fr-C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E0252C7-F188-E466-5112-5B7AD2345C0E}"/>
              </a:ext>
            </a:extLst>
          </p:cNvPr>
          <p:cNvSpPr/>
          <p:nvPr/>
        </p:nvSpPr>
        <p:spPr>
          <a:xfrm>
            <a:off x="2076696" y="1979799"/>
            <a:ext cx="2097958" cy="41490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POINCON</a:t>
            </a:r>
            <a:endParaRPr kumimoji="0" lang="fr-C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A34D5E7-BAF9-8499-5F6E-DFFDDB4F9E26}"/>
              </a:ext>
            </a:extLst>
          </p:cNvPr>
          <p:cNvSpPr/>
          <p:nvPr/>
        </p:nvSpPr>
        <p:spPr>
          <a:xfrm>
            <a:off x="279101" y="1991279"/>
            <a:ext cx="1342246" cy="41490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FILIERE</a:t>
            </a:r>
            <a:endParaRPr kumimoji="0" lang="fr-C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Flèche : bas 14">
            <a:extLst>
              <a:ext uri="{FF2B5EF4-FFF2-40B4-BE49-F238E27FC236}">
                <a16:creationId xmlns:a16="http://schemas.microsoft.com/office/drawing/2014/main" id="{C60026CC-4739-79E8-29B9-AF6046050A49}"/>
              </a:ext>
            </a:extLst>
          </p:cNvPr>
          <p:cNvSpPr/>
          <p:nvPr/>
        </p:nvSpPr>
        <p:spPr>
          <a:xfrm>
            <a:off x="2857936" y="92811"/>
            <a:ext cx="504825" cy="1277413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Flèche : bas 15">
            <a:extLst>
              <a:ext uri="{FF2B5EF4-FFF2-40B4-BE49-F238E27FC236}">
                <a16:creationId xmlns:a16="http://schemas.microsoft.com/office/drawing/2014/main" id="{BB247933-6AEC-383B-F65B-30D8785EF8EE}"/>
              </a:ext>
            </a:extLst>
          </p:cNvPr>
          <p:cNvSpPr/>
          <p:nvPr/>
        </p:nvSpPr>
        <p:spPr>
          <a:xfrm rot="10800000">
            <a:off x="8829240" y="15558"/>
            <a:ext cx="504825" cy="108934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12713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56DF02-5A11-7AD1-140D-0657D010C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8D8F1A07-A33D-34C7-CC6B-AA3218E68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FCA8407-CE56-3AB8-2776-481220DC3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8721"/>
            <a:ext cx="4707671" cy="1225650"/>
          </a:xfrm>
        </p:spPr>
        <p:txBody>
          <a:bodyPr anchor="b">
            <a:normAutofit/>
          </a:bodyPr>
          <a:lstStyle/>
          <a:p>
            <a:r>
              <a:rPr lang="fr-FR" sz="3800" dirty="0">
                <a:solidFill>
                  <a:schemeClr val="bg1"/>
                </a:solidFill>
              </a:rPr>
              <a:t>HESTA</a:t>
            </a:r>
            <a:endParaRPr lang="fr-CI" sz="3800" dirty="0">
              <a:solidFill>
                <a:schemeClr val="bg1"/>
              </a:solidFill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EF36EB1A-2216-1B9C-E06B-B7771FC82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1873" y="1749756"/>
            <a:ext cx="4718304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35B7FB8-B890-28E3-DF23-B79BCC2998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7769" y="1909192"/>
            <a:ext cx="4586513" cy="3647710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PAGE PARAISON (C)</a:t>
            </a:r>
          </a:p>
          <a:p>
            <a:r>
              <a:rPr lang="en-US" sz="2000" dirty="0">
                <a:solidFill>
                  <a:schemeClr val="bg1"/>
                </a:solidFill>
              </a:rPr>
              <a:t>SELECTIONNER “SETUP (D)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475BA14D-A9A5-5BFF-443D-BB99776030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4027" y="5707672"/>
            <a:ext cx="471399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5E8D599E-D6DD-8938-E163-E820C5EDCA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2301" y="128160"/>
            <a:ext cx="4896166" cy="6593366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575C13DC-AE34-20EB-87E5-14C54A6D0B10}"/>
              </a:ext>
            </a:extLst>
          </p:cNvPr>
          <p:cNvSpPr/>
          <p:nvPr/>
        </p:nvSpPr>
        <p:spPr>
          <a:xfrm>
            <a:off x="7749405" y="1625410"/>
            <a:ext cx="619125" cy="56756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</a:t>
            </a:r>
            <a:endParaRPr kumimoji="0" lang="fr-C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2666642F-343E-43A0-7D92-F0615399FA7D}"/>
              </a:ext>
            </a:extLst>
          </p:cNvPr>
          <p:cNvSpPr/>
          <p:nvPr/>
        </p:nvSpPr>
        <p:spPr>
          <a:xfrm>
            <a:off x="11178405" y="2301685"/>
            <a:ext cx="619125" cy="56756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</a:t>
            </a:r>
            <a:endParaRPr kumimoji="0" lang="fr-C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28EED33-A446-EAB3-6710-EB0768FB5E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602" y="2869249"/>
            <a:ext cx="3181898" cy="2591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339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B7BD8D-A565-39A9-593E-BFDF11A46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C9C751BA-1D8A-E063-9833-3131234F5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9154C91-796F-56E9-26E1-480D4D973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8721"/>
            <a:ext cx="4707671" cy="1225650"/>
          </a:xfrm>
        </p:spPr>
        <p:txBody>
          <a:bodyPr anchor="b">
            <a:normAutofit/>
          </a:bodyPr>
          <a:lstStyle/>
          <a:p>
            <a:r>
              <a:rPr lang="fr-FR" sz="3800" dirty="0">
                <a:solidFill>
                  <a:schemeClr val="bg1"/>
                </a:solidFill>
              </a:rPr>
              <a:t>HESTA</a:t>
            </a:r>
            <a:endParaRPr lang="fr-CI" sz="3800" dirty="0">
              <a:solidFill>
                <a:schemeClr val="bg1"/>
              </a:solidFill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F4AEAC0F-1030-EAED-3DEB-D3876CDC7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1873" y="1749756"/>
            <a:ext cx="4718304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24B5D7F-15E8-4656-95E9-FC51143ACA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7769" y="1909192"/>
            <a:ext cx="4586513" cy="3647710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VOIR LA COTE “MINI”</a:t>
            </a:r>
          </a:p>
          <a:p>
            <a:r>
              <a:rPr lang="en-US" sz="2000" dirty="0">
                <a:solidFill>
                  <a:schemeClr val="bg1"/>
                </a:solidFill>
              </a:rPr>
              <a:t>DIMINUER CETTE VALEUR JUSQUA CE QUE LA PARAISON SOIT LA PLUS FINE POSSIBLE : FLUCTUATION DE LA PARAISON D UNE EPAISSEUR D UN PAPIER A CIGARETTE</a:t>
            </a:r>
          </a:p>
          <a:p>
            <a:r>
              <a:rPr lang="en-US" sz="2000" dirty="0">
                <a:solidFill>
                  <a:schemeClr val="bg1"/>
                </a:solidFill>
              </a:rPr>
              <a:t>NE PAS FERMER TOTALEMENT POUR EVITER LES MARQUES ENTRE POINCON ET FILIERE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4E9990D2-86D3-7DC3-D441-03ABDD1B8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4027" y="5707672"/>
            <a:ext cx="471399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403006E6-B658-4188-BBE6-2B0CD13525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8677" y="-1"/>
            <a:ext cx="5363323" cy="6857999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5F044E8-8BD7-36B5-6EF7-7582516F4EA3}"/>
              </a:ext>
            </a:extLst>
          </p:cNvPr>
          <p:cNvSpPr/>
          <p:nvPr/>
        </p:nvSpPr>
        <p:spPr>
          <a:xfrm>
            <a:off x="10129120" y="749631"/>
            <a:ext cx="1624833" cy="1692987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7591519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316</Words>
  <Application>Microsoft Office PowerPoint</Application>
  <PresentationFormat>Grand écran</PresentationFormat>
  <Paragraphs>84</Paragraphs>
  <Slides>25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30" baseType="lpstr">
      <vt:lpstr>Aptos</vt:lpstr>
      <vt:lpstr>Aptos Display</vt:lpstr>
      <vt:lpstr>Arial</vt:lpstr>
      <vt:lpstr>Calibri</vt:lpstr>
      <vt:lpstr>1_Thème Office</vt:lpstr>
      <vt:lpstr>Présentation PowerPoint</vt:lpstr>
      <vt:lpstr>Présentation PowerPoint</vt:lpstr>
      <vt:lpstr>HESTA</vt:lpstr>
      <vt:lpstr>HESTA</vt:lpstr>
      <vt:lpstr>HESTA</vt:lpstr>
      <vt:lpstr>HESTA</vt:lpstr>
      <vt:lpstr>HESTA</vt:lpstr>
      <vt:lpstr>HESTA</vt:lpstr>
      <vt:lpstr>HESTA</vt:lpstr>
      <vt:lpstr>HESTA</vt:lpstr>
      <vt:lpstr>HESTA</vt:lpstr>
      <vt:lpstr>HESTA</vt:lpstr>
      <vt:lpstr>HESTA</vt:lpstr>
      <vt:lpstr>HESTA</vt:lpstr>
      <vt:lpstr>HESTA</vt:lpstr>
      <vt:lpstr>FILIERE MOBILE POINCON FIXE DIVERGENT</vt:lpstr>
      <vt:lpstr>Présentation PowerPoint</vt:lpstr>
      <vt:lpstr>HESTA</vt:lpstr>
      <vt:lpstr>FILIERE FIXE  POINCON MOBILE DIVERGENT</vt:lpstr>
      <vt:lpstr>Présentation PowerPoint</vt:lpstr>
      <vt:lpstr>HESTA</vt:lpstr>
      <vt:lpstr>HESTA</vt:lpstr>
      <vt:lpstr>HESTA</vt:lpstr>
      <vt:lpstr>HESTA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Eric BRAIE</dc:creator>
  <cp:lastModifiedBy>Eric BRAIE</cp:lastModifiedBy>
  <cp:revision>2</cp:revision>
  <dcterms:created xsi:type="dcterms:W3CDTF">2026-01-05T11:46:46Z</dcterms:created>
  <dcterms:modified xsi:type="dcterms:W3CDTF">2026-01-31T15:49:46Z</dcterms:modified>
</cp:coreProperties>
</file>