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650" r:id="rId2"/>
    <p:sldId id="659" r:id="rId3"/>
    <p:sldId id="664" r:id="rId4"/>
    <p:sldId id="665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789376-3272-107D-9D8C-77B5B9FEB8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2254311-B050-E6B4-BD31-F2DDD3635D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FA6A763-E201-3CD0-00EE-71BD501A8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13/04/2026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3D5BE6A-83B2-FF0E-F9A9-2D93808F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387C33-0CAC-7DC1-9A02-4DC761287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509511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89D143-7DE3-8501-32A9-3CA788A9E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3C6A5B6-D227-A696-3ADF-76C6AFD47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3EB432C-E723-9438-B213-8D11A65B0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13/04/2026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F9C974-107C-47C8-310E-58DE99F9A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963749-787B-1DDD-EA1F-343EEC0FD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111739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861CACD-6559-D86E-22F9-010DCD9534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AC3F95F-0C79-E158-A9E6-38B746EEF4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088260-BC5C-57EB-28B4-CB80B85DB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13/04/2026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8D74624-CF33-347B-85F4-3BCCF638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C1E0075-E777-6A1B-13EB-37CB2EDC3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94349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D57082-0BB6-6564-04D4-65031A8DD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FB2FDC-A380-9EFA-3D1C-641C9FACF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2439D6D-E599-DEC6-A3B0-37979384C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13/04/2026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5FC0A6-B356-8169-85D7-06E606595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EBE168-309A-04DE-CD36-BC29780C0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651032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0CBFCE-C334-1316-F734-F13933D0D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37E78B-BF50-48FB-8AD3-F69EA6497B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AB68F84-44BB-97EA-A6C3-AAB232556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13/04/2026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797CE0-895F-1526-AAD0-11F7A8B58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06D74-CC46-74C5-3494-2C4CC1555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486507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54C528-F0AD-428C-9707-F5EAAA934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254687-E62F-29BF-C27B-3BDE058903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18103D-0E88-20CE-D014-F93362172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AD6BED3-66C1-0BD5-49A8-4F1D366AE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13/04/2026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C516036-B06C-13E0-89AD-7A6E6FF4A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E526559-0FA4-3382-072D-8EBA31F6C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083856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E3A7DB-BB44-EC2A-4A55-F383F439D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A224C82-65C6-305F-6B3F-1C73F90F68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CD6B7F0-A6DE-8418-5D9D-58AD21F981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E3EE1BA-9062-EA90-0E94-2191D4D113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2AD6533-5F3A-B1E1-F3F0-49CC0FDEA6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1FFC26D-1840-2FCF-5599-1B8493D0A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13/04/2026</a:t>
            </a:fld>
            <a:endParaRPr lang="fr-CI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11510F3-0802-0E4B-4354-BF25F1DBD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3008F04-B01B-E3D2-A8E5-7703598F6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266479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AEA263-9D82-0604-3A60-4A8583634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2D257E9-B0B0-1B3B-3E5D-76FD8ABA4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13/04/2026</a:t>
            </a:fld>
            <a:endParaRPr lang="fr-CI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0F3FC3-5D03-A39B-3968-CCB148799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003520-FA88-4D34-CEAF-6C8890609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86975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EB15D52-97B9-CF28-70D3-34832093E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13/04/2026</a:t>
            </a:fld>
            <a:endParaRPr lang="fr-CI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34930F3-1DD3-83C5-961A-DF734BEF9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7ED779-1616-4DEE-ABD1-B234E8A10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230498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B6412C-F87A-01D1-836C-73D5486ED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DC5A6C-A064-5CDB-791E-200F69C48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F55959F-0E38-3B09-69A6-8018292F3F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FCC18E-5821-F90E-0143-DE4166332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13/04/2026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9CC3A3-90FF-2237-A67A-97101C83A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578B8A-10A8-AF23-A8D1-B2D1E0A4E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449486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0219E0-6E50-031B-D79D-58E392F0C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5E6AAF6-A188-AD9B-4D42-9E64C92747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87CCF5-8A0E-5841-8334-8ACEF0FE5D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B382FA5-B9CB-D207-47DB-90F8818D7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13/04/2026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253C78B-E111-D628-B8F0-8BBFC4DC7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B4E3FD1-9910-DE04-128F-FF2D7C90D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230546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84EF6DE-6FA3-46DC-C39D-188C2133C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2683170-E037-44C3-6668-6464F3C9C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4CCA0F-B0B1-A460-5081-0B755D69D6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94DE10-01E5-4F59-A074-35C6BF6CC688}" type="datetimeFigureOut">
              <a:rPr lang="fr-CI" smtClean="0"/>
              <a:t>13/04/2026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83C8C4-8CFD-9C0B-5047-47F0D44872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0BCDD6-DF91-EEB0-6618-38B294763D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320989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1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jpeg"/><Relationship Id="rId7" Type="http://schemas.openxmlformats.org/officeDocument/2006/relationships/hyperlink" Target="https://svgsilh.com/image/3317467.html" TargetMode="External"/><Relationship Id="rId12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11" Type="http://schemas.openxmlformats.org/officeDocument/2006/relationships/image" Target="../media/image12.png"/><Relationship Id="rId5" Type="http://schemas.openxmlformats.org/officeDocument/2006/relationships/image" Target="../media/image2.png"/><Relationship Id="rId10" Type="http://schemas.openxmlformats.org/officeDocument/2006/relationships/image" Target="../media/image11.png"/><Relationship Id="rId4" Type="http://schemas.openxmlformats.org/officeDocument/2006/relationships/slide" Target="slide1.xml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" Target="slide1.xml"/><Relationship Id="rId7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A5C86-17E5-94CE-A000-CEAE7097B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F90B5B5-D6B9-4D23-E4B1-654B67CCB8F3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4B2AB0-300A-4E1F-1A37-D06E6C01A43A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A28 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50882C-10F9-4BE3-D1A8-DEE26A662FEF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DD7FE3-08E6-52A8-BDBC-3620EBD6E6A8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1/4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21D117-ACD8-E70B-E78A-E2E94E7BD4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155068-BD41-641C-1636-804E182FC861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ENCLUMES ET BAGUES DE COUPE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93CD1321-8C21-3349-1B68-5DAA3515CB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E568C9A-445A-BFE7-E3CD-4A45FD0EDB54}"/>
              </a:ext>
            </a:extLst>
          </p:cNvPr>
          <p:cNvSpPr txBox="1"/>
          <p:nvPr/>
        </p:nvSpPr>
        <p:spPr>
          <a:xfrm>
            <a:off x="2819400" y="2743799"/>
            <a:ext cx="8429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ENCLUMES ET BAGUES DE COUPE</a:t>
            </a:r>
            <a:endParaRPr lang="fr-CI" sz="3200" dirty="0"/>
          </a:p>
        </p:txBody>
      </p:sp>
    </p:spTree>
    <p:extLst>
      <p:ext uri="{BB962C8B-B14F-4D97-AF65-F5344CB8AC3E}">
        <p14:creationId xmlns:p14="http://schemas.microsoft.com/office/powerpoint/2010/main" val="2895529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719F9-E78C-C0FF-2E89-5AB3AF013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BAA37CB-F5BB-A6BC-52A4-1769FF57F267}"/>
              </a:ext>
            </a:extLst>
          </p:cNvPr>
          <p:cNvSpPr/>
          <p:nvPr/>
        </p:nvSpPr>
        <p:spPr>
          <a:xfrm>
            <a:off x="4146900" y="3866736"/>
            <a:ext cx="3918194" cy="2147586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DE55736-EED3-AAC0-A874-EB0F247352B0}"/>
              </a:ext>
            </a:extLst>
          </p:cNvPr>
          <p:cNvSpPr/>
          <p:nvPr/>
        </p:nvSpPr>
        <p:spPr>
          <a:xfrm>
            <a:off x="96746" y="1140181"/>
            <a:ext cx="3924806" cy="1933135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4FCE7A3-CD68-38BA-A5F1-3B58765600D1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95706C-E3D7-890B-2A8D-884D563BEB80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A28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3C1EA84-1ED4-BAE4-F70F-E53FDADDFE02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6C0677-3FA8-727A-F078-142E990837C9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2/4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11D073A-469D-6173-857D-DCB59A2603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C05C209-260B-3DE2-CA1D-B4DE137D7178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>
                <a:solidFill>
                  <a:prstClr val="black"/>
                </a:solidFill>
              </a:rPr>
              <a:t>ENCLUMES ET BAGUES DE COUPE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E4959A6C-F0BD-E481-7A7C-7BB1958392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76A4FB3C-33D0-1C9A-63CB-B2A2A3F1E3B9}"/>
              </a:ext>
            </a:extLst>
          </p:cNvPr>
          <p:cNvSpPr/>
          <p:nvPr/>
        </p:nvSpPr>
        <p:spPr>
          <a:xfrm>
            <a:off x="96746" y="3125744"/>
            <a:ext cx="3944319" cy="66468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07DB94F-3C68-2424-AF0C-B54A12B2348A}"/>
              </a:ext>
            </a:extLst>
          </p:cNvPr>
          <p:cNvSpPr/>
          <p:nvPr/>
        </p:nvSpPr>
        <p:spPr>
          <a:xfrm>
            <a:off x="4138539" y="3144093"/>
            <a:ext cx="3918194" cy="63716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C8BE8FF-3928-30CC-A905-735D299C81F0}"/>
              </a:ext>
            </a:extLst>
          </p:cNvPr>
          <p:cNvSpPr/>
          <p:nvPr/>
        </p:nvSpPr>
        <p:spPr>
          <a:xfrm>
            <a:off x="8163638" y="1116862"/>
            <a:ext cx="3877171" cy="4897460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0E6AAE-9AEA-8CC3-1373-C71FA8C140F0}"/>
              </a:ext>
            </a:extLst>
          </p:cNvPr>
          <p:cNvSpPr/>
          <p:nvPr/>
        </p:nvSpPr>
        <p:spPr>
          <a:xfrm>
            <a:off x="121111" y="3873260"/>
            <a:ext cx="3907987" cy="2153175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0C49C9A-01FE-50AB-043D-0A677098A50F}"/>
              </a:ext>
            </a:extLst>
          </p:cNvPr>
          <p:cNvSpPr/>
          <p:nvPr/>
        </p:nvSpPr>
        <p:spPr>
          <a:xfrm>
            <a:off x="113565" y="6078863"/>
            <a:ext cx="3907987" cy="71369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5625207-8D41-A0F7-ACCC-8104A48D9F73}"/>
              </a:ext>
            </a:extLst>
          </p:cNvPr>
          <p:cNvSpPr/>
          <p:nvPr/>
        </p:nvSpPr>
        <p:spPr>
          <a:xfrm>
            <a:off x="8170449" y="6090806"/>
            <a:ext cx="3934919" cy="70175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7DCABDC-9D3F-66C5-1F07-5AAC9F347ABF}"/>
              </a:ext>
            </a:extLst>
          </p:cNvPr>
          <p:cNvSpPr/>
          <p:nvPr/>
        </p:nvSpPr>
        <p:spPr>
          <a:xfrm>
            <a:off x="4138538" y="6078863"/>
            <a:ext cx="3934919" cy="71369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1B24CB7F-B91F-1626-6D22-73BF0F68C6C1}"/>
              </a:ext>
            </a:extLst>
          </p:cNvPr>
          <p:cNvSpPr txBox="1"/>
          <p:nvPr/>
        </p:nvSpPr>
        <p:spPr>
          <a:xfrm>
            <a:off x="5924172" y="5256994"/>
            <a:ext cx="1316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100" b="1" dirty="0">
              <a:solidFill>
                <a:schemeClr val="bg1"/>
              </a:solidFill>
            </a:endParaRPr>
          </a:p>
          <a:p>
            <a:r>
              <a:rPr lang="fr-FR" sz="1100" b="1" dirty="0">
                <a:solidFill>
                  <a:schemeClr val="bg1"/>
                </a:solidFill>
              </a:rPr>
              <a:t>ABAISSER A UNE TEMPERATURE DE VEILLE</a:t>
            </a:r>
            <a:endParaRPr lang="fr-CI" sz="11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10DE9E-7286-CEE2-F1A2-E00DF15F3578}"/>
              </a:ext>
            </a:extLst>
          </p:cNvPr>
          <p:cNvSpPr/>
          <p:nvPr/>
        </p:nvSpPr>
        <p:spPr>
          <a:xfrm>
            <a:off x="4167411" y="1116862"/>
            <a:ext cx="3877171" cy="1978426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55183B9-B2A9-0031-DB0C-FB2BB56582C9}"/>
              </a:ext>
            </a:extLst>
          </p:cNvPr>
          <p:cNvSpPr txBox="1"/>
          <p:nvPr/>
        </p:nvSpPr>
        <p:spPr>
          <a:xfrm>
            <a:off x="136608" y="3144093"/>
            <a:ext cx="3884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DETERMINATION DE LA COTE DE LA BAGUE DE COUPE ; MOULE VERROUILLE, PRENDRE LA COTE ET RAJOUTER 0,1mm VOIR 0,2 mm</a:t>
            </a:r>
            <a:endParaRPr lang="fr-CI" sz="1200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59798A7-E7A5-7EE3-B6CD-2D8E373EE0B8}"/>
              </a:ext>
            </a:extLst>
          </p:cNvPr>
          <p:cNvSpPr txBox="1"/>
          <p:nvPr/>
        </p:nvSpPr>
        <p:spPr>
          <a:xfrm>
            <a:off x="4188153" y="3144093"/>
            <a:ext cx="3832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SI LA BAGUE DE COUPE EST TROP PETITE POSSIBILITE DE PASSER A TRAVERS ; SI TROP GRANDE, RISQUE DE BEC CONIQUE AU NIVEAU DU COL </a:t>
            </a:r>
            <a:endParaRPr lang="fr-CI" sz="1200" dirty="0"/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B5911397-7843-2D5C-D69C-EDF3F2F682FB}"/>
              </a:ext>
            </a:extLst>
          </p:cNvPr>
          <p:cNvCxnSpPr>
            <a:cxnSpLocks/>
          </p:cNvCxnSpPr>
          <p:nvPr/>
        </p:nvCxnSpPr>
        <p:spPr>
          <a:xfrm>
            <a:off x="5805577" y="2355011"/>
            <a:ext cx="118595" cy="1035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7603EA1D-A84A-EAF1-29AF-EEA1B8753EAB}"/>
              </a:ext>
            </a:extLst>
          </p:cNvPr>
          <p:cNvCxnSpPr>
            <a:cxnSpLocks/>
          </p:cNvCxnSpPr>
          <p:nvPr/>
        </p:nvCxnSpPr>
        <p:spPr>
          <a:xfrm flipH="1">
            <a:off x="6400800" y="2454983"/>
            <a:ext cx="77638" cy="898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 : avec coin rogné 35">
            <a:extLst>
              <a:ext uri="{FF2B5EF4-FFF2-40B4-BE49-F238E27FC236}">
                <a16:creationId xmlns:a16="http://schemas.microsoft.com/office/drawing/2014/main" id="{EE586247-01C4-0502-0085-D25E2FBDAADA}"/>
              </a:ext>
            </a:extLst>
          </p:cNvPr>
          <p:cNvSpPr/>
          <p:nvPr/>
        </p:nvSpPr>
        <p:spPr>
          <a:xfrm>
            <a:off x="7134045" y="2881223"/>
            <a:ext cx="45719" cy="60385"/>
          </a:xfrm>
          <a:prstGeom prst="snip1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21191FF4-079D-3A8B-B98A-9B99D7C81F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38538" y="1122144"/>
            <a:ext cx="3881801" cy="1957408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485BD2C5-676A-8D74-088C-F60F45E080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111" y="1165982"/>
            <a:ext cx="3877171" cy="1876926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B26A3CD7-5E6F-4401-8C6A-A20C916107F8}"/>
              </a:ext>
            </a:extLst>
          </p:cNvPr>
          <p:cNvSpPr txBox="1"/>
          <p:nvPr/>
        </p:nvSpPr>
        <p:spPr>
          <a:xfrm>
            <a:off x="8251071" y="1165982"/>
            <a:ext cx="37007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ATTENTION; CES CALCULS SONT THEORIQUES CAR ILS NE TIENNENT PAS COMPTE DU RETRAIT DE LA MATIERE</a:t>
            </a:r>
          </a:p>
          <a:p>
            <a:endParaRPr lang="fr-FR" sz="1200" dirty="0"/>
          </a:p>
          <a:p>
            <a:r>
              <a:rPr lang="fr-FR" sz="1200" dirty="0"/>
              <a:t>LES DIAMETRES DES BAGUES DE COUPE SONT FACILEMENT MODIFIABLES ALORS QU IL N EST PAS POSSIBLE DE MODIFIER LES DIAMETRES DE L’ ENCLUME</a:t>
            </a:r>
          </a:p>
          <a:p>
            <a:endParaRPr lang="fr-FR" sz="1200" dirty="0"/>
          </a:p>
          <a:p>
            <a:r>
              <a:rPr lang="fr-FR" sz="1200" dirty="0"/>
              <a:t>LE DIAMETRE DE LA BAGUE DE COUPE INFLUE DIRECTEMENT SUR LA HAUTEUR DU GOULOT</a:t>
            </a:r>
          </a:p>
          <a:p>
            <a:endParaRPr lang="fr-FR" sz="1200" dirty="0"/>
          </a:p>
          <a:p>
            <a:r>
              <a:rPr lang="fr-FR" sz="1200" dirty="0"/>
              <a:t>RISQUE DE FORMATION D UN BOURELET « BEC  CONIQUE » AU NIVEAU DU COL</a:t>
            </a:r>
          </a:p>
          <a:p>
            <a:endParaRPr lang="fr-FR" sz="1200" dirty="0"/>
          </a:p>
          <a:p>
            <a:r>
              <a:rPr lang="fr-FR" sz="1200" dirty="0"/>
              <a:t>ATTENTION A LA PRESSION D APPUI CANNES, QUI, SI ELLE EST TROP ELEVEE PEUT FAIRE PASSER LA BAGUE A TRAVERS LE FLACON </a:t>
            </a:r>
            <a:endParaRPr lang="fr-CI" sz="1200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C32E8AE-E084-29CD-2078-C0C3350E6CC0}"/>
              </a:ext>
            </a:extLst>
          </p:cNvPr>
          <p:cNvSpPr txBox="1"/>
          <p:nvPr/>
        </p:nvSpPr>
        <p:spPr>
          <a:xfrm>
            <a:off x="4188153" y="2587574"/>
            <a:ext cx="781682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800" dirty="0"/>
              <a:t>COL</a:t>
            </a:r>
            <a:endParaRPr lang="fr-CI" sz="1000" dirty="0"/>
          </a:p>
        </p:txBody>
      </p:sp>
      <p:pic>
        <p:nvPicPr>
          <p:cNvPr id="48" name="Image 47">
            <a:extLst>
              <a:ext uri="{FF2B5EF4-FFF2-40B4-BE49-F238E27FC236}">
                <a16:creationId xmlns:a16="http://schemas.microsoft.com/office/drawing/2014/main" id="{5886D44A-BCEC-59DB-0FDC-8AB2C1E4AE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1191" y="3883113"/>
            <a:ext cx="3847091" cy="2143322"/>
          </a:xfrm>
          <a:prstGeom prst="rect">
            <a:avLst/>
          </a:prstGeom>
        </p:spPr>
      </p:pic>
      <p:sp>
        <p:nvSpPr>
          <p:cNvPr id="49" name="Ellipse 48">
            <a:extLst>
              <a:ext uri="{FF2B5EF4-FFF2-40B4-BE49-F238E27FC236}">
                <a16:creationId xmlns:a16="http://schemas.microsoft.com/office/drawing/2014/main" id="{89A5797E-B66A-04D5-E7D1-109F0250E827}"/>
              </a:ext>
            </a:extLst>
          </p:cNvPr>
          <p:cNvSpPr/>
          <p:nvPr/>
        </p:nvSpPr>
        <p:spPr>
          <a:xfrm>
            <a:off x="2609267" y="4484962"/>
            <a:ext cx="1126165" cy="1207056"/>
          </a:xfrm>
          <a:prstGeom prst="ellipse">
            <a:avLst/>
          </a:prstGeom>
          <a:solidFill>
            <a:srgbClr val="FF0000">
              <a:alpha val="0"/>
            </a:srgbClr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5FA67CF7-CF11-2B0D-9ED9-562FC3E7359F}"/>
              </a:ext>
            </a:extLst>
          </p:cNvPr>
          <p:cNvSpPr txBox="1"/>
          <p:nvPr/>
        </p:nvSpPr>
        <p:spPr>
          <a:xfrm>
            <a:off x="166573" y="6109271"/>
            <a:ext cx="3832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LA DIFFERENCE DE COTE ENTRE ENCLUME ET BAGUE DE COUPE GENERE UNE PETITE « BAVURE »  EN HAUT DU FLACON</a:t>
            </a:r>
            <a:endParaRPr lang="fr-CI" sz="1200" dirty="0"/>
          </a:p>
        </p:txBody>
      </p:sp>
      <p:pic>
        <p:nvPicPr>
          <p:cNvPr id="52" name="Image 51">
            <a:extLst>
              <a:ext uri="{FF2B5EF4-FFF2-40B4-BE49-F238E27FC236}">
                <a16:creationId xmlns:a16="http://schemas.microsoft.com/office/drawing/2014/main" id="{DA64F8C4-AF63-1B66-2841-E0E1366A7EC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6200000">
            <a:off x="5036099" y="2983018"/>
            <a:ext cx="2137266" cy="3937455"/>
          </a:xfrm>
          <a:prstGeom prst="rect">
            <a:avLst/>
          </a:prstGeom>
        </p:spPr>
      </p:pic>
      <p:cxnSp>
        <p:nvCxnSpPr>
          <p:cNvPr id="54" name="Connecteur droit 53">
            <a:extLst>
              <a:ext uri="{FF2B5EF4-FFF2-40B4-BE49-F238E27FC236}">
                <a16:creationId xmlns:a16="http://schemas.microsoft.com/office/drawing/2014/main" id="{1049CA89-4679-7A15-DCC3-9EB6D1C53A42}"/>
              </a:ext>
            </a:extLst>
          </p:cNvPr>
          <p:cNvCxnSpPr>
            <a:cxnSpLocks/>
          </p:cNvCxnSpPr>
          <p:nvPr/>
        </p:nvCxnSpPr>
        <p:spPr>
          <a:xfrm>
            <a:off x="5162550" y="4714875"/>
            <a:ext cx="761622" cy="0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6003A3B0-46D0-D9C5-0FE0-9136F4AD1E58}"/>
              </a:ext>
            </a:extLst>
          </p:cNvPr>
          <p:cNvSpPr txBox="1"/>
          <p:nvPr/>
        </p:nvSpPr>
        <p:spPr>
          <a:xfrm>
            <a:off x="4352925" y="6181725"/>
            <a:ext cx="3343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L ENCLUME CORRESPOND UNIQUEMENT A LA PARTIE EN ROUGE (PLAT 1 mm)</a:t>
            </a:r>
            <a:endParaRPr lang="fr-CI" sz="1200" dirty="0"/>
          </a:p>
        </p:txBody>
      </p:sp>
    </p:spTree>
    <p:extLst>
      <p:ext uri="{BB962C8B-B14F-4D97-AF65-F5344CB8AC3E}">
        <p14:creationId xmlns:p14="http://schemas.microsoft.com/office/powerpoint/2010/main" val="1231135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69BE4-2CC9-1867-5FB2-D2E8F91DF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Image 73">
            <a:extLst>
              <a:ext uri="{FF2B5EF4-FFF2-40B4-BE49-F238E27FC236}">
                <a16:creationId xmlns:a16="http://schemas.microsoft.com/office/drawing/2014/main" id="{A79F4D51-DA89-BDCB-7604-ADEAED18D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44" y="1152753"/>
            <a:ext cx="3922125" cy="193313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1A3BB7A-6924-E92B-3F87-224E7F401CA5}"/>
              </a:ext>
            </a:extLst>
          </p:cNvPr>
          <p:cNvSpPr/>
          <p:nvPr/>
        </p:nvSpPr>
        <p:spPr>
          <a:xfrm>
            <a:off x="4146899" y="3865205"/>
            <a:ext cx="3918194" cy="2147586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B9B1ACD-C7FD-F545-A93B-92D95EC1237C}"/>
              </a:ext>
            </a:extLst>
          </p:cNvPr>
          <p:cNvSpPr/>
          <p:nvPr/>
        </p:nvSpPr>
        <p:spPr>
          <a:xfrm>
            <a:off x="96746" y="1140181"/>
            <a:ext cx="3924806" cy="1933135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815F59-6AA4-0A25-426B-244341A64B76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FA20EB-8159-2E4A-8B66-35C0E2D1E67E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A28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EA17C06-3646-345A-5B9A-E72929198AE7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7290A71-2304-6C75-28F3-7471B2E60A83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</a:t>
            </a: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3/4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ACA8EE0-D0DD-C107-1F1B-EF12981E1D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E1308B2-8B47-F990-E0AE-9FA5E114D603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>
                <a:solidFill>
                  <a:prstClr val="black"/>
                </a:solidFill>
              </a:rPr>
              <a:t>ENCLUMES ET BAGUES DE COUPE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4" action="ppaction://hlinksldjump"/>
            <a:extLst>
              <a:ext uri="{FF2B5EF4-FFF2-40B4-BE49-F238E27FC236}">
                <a16:creationId xmlns:a16="http://schemas.microsoft.com/office/drawing/2014/main" id="{0F034901-5008-7647-7E9B-05B1730798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2A501252-40BD-77F4-48F3-939F184BAC51}"/>
              </a:ext>
            </a:extLst>
          </p:cNvPr>
          <p:cNvSpPr/>
          <p:nvPr/>
        </p:nvSpPr>
        <p:spPr>
          <a:xfrm>
            <a:off x="96746" y="3125744"/>
            <a:ext cx="3944319" cy="66468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BA74CFF-7619-0F0C-13E4-B516BF8C98A3}"/>
              </a:ext>
            </a:extLst>
          </p:cNvPr>
          <p:cNvSpPr/>
          <p:nvPr/>
        </p:nvSpPr>
        <p:spPr>
          <a:xfrm>
            <a:off x="4138539" y="3144093"/>
            <a:ext cx="3918194" cy="63716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2E5D62-B333-4414-BF2F-437EF8D9A2F5}"/>
              </a:ext>
            </a:extLst>
          </p:cNvPr>
          <p:cNvSpPr/>
          <p:nvPr/>
        </p:nvSpPr>
        <p:spPr>
          <a:xfrm>
            <a:off x="8163638" y="1116862"/>
            <a:ext cx="3877171" cy="1973060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45EC04B-BB6F-71B2-36C9-6EA96825B93E}"/>
              </a:ext>
            </a:extLst>
          </p:cNvPr>
          <p:cNvSpPr/>
          <p:nvPr/>
        </p:nvSpPr>
        <p:spPr>
          <a:xfrm>
            <a:off x="121111" y="3873260"/>
            <a:ext cx="3907987" cy="2153175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B7D27FA-95BE-08D4-942A-AE5251BEE41D}"/>
              </a:ext>
            </a:extLst>
          </p:cNvPr>
          <p:cNvSpPr/>
          <p:nvPr/>
        </p:nvSpPr>
        <p:spPr>
          <a:xfrm>
            <a:off x="113565" y="6078863"/>
            <a:ext cx="3907987" cy="71369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9EB4BA3-2DF4-6B20-68B4-E72496EBA75F}"/>
              </a:ext>
            </a:extLst>
          </p:cNvPr>
          <p:cNvSpPr/>
          <p:nvPr/>
        </p:nvSpPr>
        <p:spPr>
          <a:xfrm>
            <a:off x="8170449" y="6090806"/>
            <a:ext cx="3934919" cy="70175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894F4B6-F576-BBF3-FBD0-A3E736517C36}"/>
              </a:ext>
            </a:extLst>
          </p:cNvPr>
          <p:cNvSpPr/>
          <p:nvPr/>
        </p:nvSpPr>
        <p:spPr>
          <a:xfrm>
            <a:off x="4138538" y="6078863"/>
            <a:ext cx="3934919" cy="71369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F6C2435-4AA5-201A-0BAB-7EB85CDCACB9}"/>
              </a:ext>
            </a:extLst>
          </p:cNvPr>
          <p:cNvSpPr/>
          <p:nvPr/>
        </p:nvSpPr>
        <p:spPr>
          <a:xfrm>
            <a:off x="4167411" y="1116862"/>
            <a:ext cx="3877171" cy="1978426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DD7C1A-43BF-F2A1-5227-5361A9CFE914}"/>
              </a:ext>
            </a:extLst>
          </p:cNvPr>
          <p:cNvSpPr/>
          <p:nvPr/>
        </p:nvSpPr>
        <p:spPr>
          <a:xfrm>
            <a:off x="8163638" y="3883112"/>
            <a:ext cx="3907252" cy="2111772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81C5E1F-4D9F-98E8-5ECF-0E163ACD96B3}"/>
              </a:ext>
            </a:extLst>
          </p:cNvPr>
          <p:cNvSpPr/>
          <p:nvPr/>
        </p:nvSpPr>
        <p:spPr>
          <a:xfrm>
            <a:off x="8163637" y="3144093"/>
            <a:ext cx="3877171" cy="63716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43B92EB8-D8F1-DC27-FC09-B508B6D3222A}"/>
              </a:ext>
            </a:extLst>
          </p:cNvPr>
          <p:cNvCxnSpPr>
            <a:cxnSpLocks/>
          </p:cNvCxnSpPr>
          <p:nvPr/>
        </p:nvCxnSpPr>
        <p:spPr>
          <a:xfrm>
            <a:off x="1783904" y="1079259"/>
            <a:ext cx="0" cy="55689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3E7E5171-4057-8A78-EB71-C1559B4171F3}"/>
              </a:ext>
            </a:extLst>
          </p:cNvPr>
          <p:cNvCxnSpPr>
            <a:cxnSpLocks/>
          </p:cNvCxnSpPr>
          <p:nvPr/>
        </p:nvCxnSpPr>
        <p:spPr>
          <a:xfrm flipV="1">
            <a:off x="1751990" y="1815945"/>
            <a:ext cx="0" cy="51607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Ellipse 29">
            <a:extLst>
              <a:ext uri="{FF2B5EF4-FFF2-40B4-BE49-F238E27FC236}">
                <a16:creationId xmlns:a16="http://schemas.microsoft.com/office/drawing/2014/main" id="{7FC82557-1074-48D8-5595-0B788DAA01CF}"/>
              </a:ext>
            </a:extLst>
          </p:cNvPr>
          <p:cNvSpPr/>
          <p:nvPr/>
        </p:nvSpPr>
        <p:spPr>
          <a:xfrm>
            <a:off x="1118322" y="1100042"/>
            <a:ext cx="1267335" cy="1207056"/>
          </a:xfrm>
          <a:prstGeom prst="ellipse">
            <a:avLst/>
          </a:prstGeom>
          <a:solidFill>
            <a:srgbClr val="FF0000">
              <a:alpha val="0"/>
            </a:srgbClr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CF8F5E63-4747-7BA8-B00A-CC8934EF65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76696" y="1113667"/>
            <a:ext cx="3857658" cy="1979449"/>
          </a:xfrm>
          <a:prstGeom prst="rect">
            <a:avLst/>
          </a:prstGeom>
        </p:spPr>
      </p:pic>
      <p:sp>
        <p:nvSpPr>
          <p:cNvPr id="35" name="Ellipse 34">
            <a:extLst>
              <a:ext uri="{FF2B5EF4-FFF2-40B4-BE49-F238E27FC236}">
                <a16:creationId xmlns:a16="http://schemas.microsoft.com/office/drawing/2014/main" id="{14B6C06D-9404-3F9F-A846-B0C646F2174A}"/>
              </a:ext>
            </a:extLst>
          </p:cNvPr>
          <p:cNvSpPr/>
          <p:nvPr/>
        </p:nvSpPr>
        <p:spPr>
          <a:xfrm>
            <a:off x="5325968" y="1361023"/>
            <a:ext cx="1267335" cy="1207056"/>
          </a:xfrm>
          <a:prstGeom prst="ellipse">
            <a:avLst/>
          </a:prstGeom>
          <a:solidFill>
            <a:srgbClr val="FF0000">
              <a:alpha val="0"/>
            </a:srgbClr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pic>
        <p:nvPicPr>
          <p:cNvPr id="40" name="Image 39">
            <a:extLst>
              <a:ext uri="{FF2B5EF4-FFF2-40B4-BE49-F238E27FC236}">
                <a16:creationId xmlns:a16="http://schemas.microsoft.com/office/drawing/2014/main" id="{B5B3E625-9D03-3A2B-B06D-6AD767D39F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82896" y="1100104"/>
            <a:ext cx="3841760" cy="1979450"/>
          </a:xfrm>
          <a:prstGeom prst="rect">
            <a:avLst/>
          </a:prstGeom>
        </p:spPr>
      </p:pic>
      <p:sp>
        <p:nvSpPr>
          <p:cNvPr id="45" name="ZoneTexte 44">
            <a:extLst>
              <a:ext uri="{FF2B5EF4-FFF2-40B4-BE49-F238E27FC236}">
                <a16:creationId xmlns:a16="http://schemas.microsoft.com/office/drawing/2014/main" id="{D4CF2F78-96BB-FAE3-81F1-A8A53C7FBCB7}"/>
              </a:ext>
            </a:extLst>
          </p:cNvPr>
          <p:cNvSpPr txBox="1"/>
          <p:nvPr/>
        </p:nvSpPr>
        <p:spPr>
          <a:xfrm>
            <a:off x="1558682" y="3240182"/>
            <a:ext cx="22383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ENCLUME</a:t>
            </a:r>
            <a:endParaRPr lang="fr-CI" sz="1200" dirty="0"/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A56DD5B2-79BE-1995-FA51-C0BDAAB71F9F}"/>
              </a:ext>
            </a:extLst>
          </p:cNvPr>
          <p:cNvSpPr txBox="1"/>
          <p:nvPr/>
        </p:nvSpPr>
        <p:spPr>
          <a:xfrm>
            <a:off x="4422949" y="3227251"/>
            <a:ext cx="3330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L EPAISSEUR DE L ENCLUME PEUT ETRE 0,3,0,5,0,8 mm VOIR  QUELQUES mm</a:t>
            </a:r>
            <a:endParaRPr lang="fr-CI" sz="1200" dirty="0"/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2745E888-8927-D44E-7F2D-F7AB0842EFE0}"/>
              </a:ext>
            </a:extLst>
          </p:cNvPr>
          <p:cNvSpPr txBox="1"/>
          <p:nvPr/>
        </p:nvSpPr>
        <p:spPr>
          <a:xfrm>
            <a:off x="8983034" y="3250300"/>
            <a:ext cx="2238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BAGUE DE COUPE VIENT EN APPUI SUR L ENCLUME</a:t>
            </a:r>
            <a:endParaRPr lang="fr-CI" sz="1200" dirty="0"/>
          </a:p>
        </p:txBody>
      </p:sp>
      <p:pic>
        <p:nvPicPr>
          <p:cNvPr id="53" name="Image 52">
            <a:extLst>
              <a:ext uri="{FF2B5EF4-FFF2-40B4-BE49-F238E27FC236}">
                <a16:creationId xmlns:a16="http://schemas.microsoft.com/office/drawing/2014/main" id="{9BDF4B92-D5EE-A748-E928-26D7069DAD1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6200000">
            <a:off x="995774" y="2993110"/>
            <a:ext cx="2134295" cy="3932353"/>
          </a:xfrm>
          <a:prstGeom prst="rect">
            <a:avLst/>
          </a:prstGeom>
        </p:spPr>
      </p:pic>
      <p:sp>
        <p:nvSpPr>
          <p:cNvPr id="56" name="ZoneTexte 55">
            <a:extLst>
              <a:ext uri="{FF2B5EF4-FFF2-40B4-BE49-F238E27FC236}">
                <a16:creationId xmlns:a16="http://schemas.microsoft.com/office/drawing/2014/main" id="{C1104DFF-71CB-5E7E-5041-5EECC78B8522}"/>
              </a:ext>
            </a:extLst>
          </p:cNvPr>
          <p:cNvSpPr txBox="1"/>
          <p:nvPr/>
        </p:nvSpPr>
        <p:spPr>
          <a:xfrm>
            <a:off x="535355" y="6250670"/>
            <a:ext cx="2238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COL DEMONTABLE EN 2 PARTIES</a:t>
            </a:r>
            <a:endParaRPr lang="fr-CI" sz="1200" dirty="0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FF216BA-B689-B6FF-0805-3403F3D5CEEA}"/>
              </a:ext>
            </a:extLst>
          </p:cNvPr>
          <p:cNvCxnSpPr/>
          <p:nvPr/>
        </p:nvCxnSpPr>
        <p:spPr>
          <a:xfrm flipV="1">
            <a:off x="121110" y="5038725"/>
            <a:ext cx="2431589" cy="7620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0" name="Image 59">
            <a:extLst>
              <a:ext uri="{FF2B5EF4-FFF2-40B4-BE49-F238E27FC236}">
                <a16:creationId xmlns:a16="http://schemas.microsoft.com/office/drawing/2014/main" id="{41C6936B-EFAC-87AA-2590-159DDBF6569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27643" y="3875217"/>
            <a:ext cx="3945814" cy="2137573"/>
          </a:xfrm>
          <a:prstGeom prst="rect">
            <a:avLst/>
          </a:prstGeom>
        </p:spPr>
      </p:pic>
      <p:sp>
        <p:nvSpPr>
          <p:cNvPr id="61" name="ZoneTexte 60">
            <a:extLst>
              <a:ext uri="{FF2B5EF4-FFF2-40B4-BE49-F238E27FC236}">
                <a16:creationId xmlns:a16="http://schemas.microsoft.com/office/drawing/2014/main" id="{FEC20B96-6453-8B01-FE2A-1DA5F0C6D1A7}"/>
              </a:ext>
            </a:extLst>
          </p:cNvPr>
          <p:cNvSpPr txBox="1"/>
          <p:nvPr/>
        </p:nvSpPr>
        <p:spPr>
          <a:xfrm>
            <a:off x="4305300" y="6204876"/>
            <a:ext cx="3600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BAGUE DE COUPE VIENT EN APPUI SUR                                 L ENCLUME POUR DECOUPER LE COL</a:t>
            </a:r>
            <a:endParaRPr lang="fr-CI" sz="1200" dirty="0"/>
          </a:p>
        </p:txBody>
      </p:sp>
      <p:pic>
        <p:nvPicPr>
          <p:cNvPr id="63" name="Image 62">
            <a:extLst>
              <a:ext uri="{FF2B5EF4-FFF2-40B4-BE49-F238E27FC236}">
                <a16:creationId xmlns:a16="http://schemas.microsoft.com/office/drawing/2014/main" id="{A719DCFC-738E-B368-98BC-A2FCBCF765D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91258" y="3909410"/>
            <a:ext cx="3864557" cy="2085474"/>
          </a:xfrm>
          <a:prstGeom prst="rect">
            <a:avLst/>
          </a:prstGeom>
        </p:spPr>
      </p:pic>
      <p:cxnSp>
        <p:nvCxnSpPr>
          <p:cNvPr id="65" name="Connecteur droit avec flèche 64">
            <a:extLst>
              <a:ext uri="{FF2B5EF4-FFF2-40B4-BE49-F238E27FC236}">
                <a16:creationId xmlns:a16="http://schemas.microsoft.com/office/drawing/2014/main" id="{D4B8D856-D8DC-74C5-A734-CAE3AF61D463}"/>
              </a:ext>
            </a:extLst>
          </p:cNvPr>
          <p:cNvCxnSpPr/>
          <p:nvPr/>
        </p:nvCxnSpPr>
        <p:spPr>
          <a:xfrm flipH="1">
            <a:off x="10648950" y="4257675"/>
            <a:ext cx="333375" cy="59055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avec flèche 65">
            <a:extLst>
              <a:ext uri="{FF2B5EF4-FFF2-40B4-BE49-F238E27FC236}">
                <a16:creationId xmlns:a16="http://schemas.microsoft.com/office/drawing/2014/main" id="{F334CB22-F663-DD19-E2CC-60EA315BC663}"/>
              </a:ext>
            </a:extLst>
          </p:cNvPr>
          <p:cNvCxnSpPr>
            <a:cxnSpLocks/>
          </p:cNvCxnSpPr>
          <p:nvPr/>
        </p:nvCxnSpPr>
        <p:spPr>
          <a:xfrm flipV="1">
            <a:off x="10380596" y="4929797"/>
            <a:ext cx="174758" cy="37025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Ellipse 67">
            <a:extLst>
              <a:ext uri="{FF2B5EF4-FFF2-40B4-BE49-F238E27FC236}">
                <a16:creationId xmlns:a16="http://schemas.microsoft.com/office/drawing/2014/main" id="{2C6D9928-2BDF-2EC4-7D92-1F45AB2F2377}"/>
              </a:ext>
            </a:extLst>
          </p:cNvPr>
          <p:cNvSpPr/>
          <p:nvPr/>
        </p:nvSpPr>
        <p:spPr>
          <a:xfrm>
            <a:off x="9998717" y="4159633"/>
            <a:ext cx="1267335" cy="1207056"/>
          </a:xfrm>
          <a:prstGeom prst="ellipse">
            <a:avLst/>
          </a:prstGeom>
          <a:solidFill>
            <a:srgbClr val="FF0000">
              <a:alpha val="0"/>
            </a:srgbClr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39067FEB-8D35-2708-61A2-A1E16D4AD582}"/>
              </a:ext>
            </a:extLst>
          </p:cNvPr>
          <p:cNvSpPr txBox="1"/>
          <p:nvPr/>
        </p:nvSpPr>
        <p:spPr>
          <a:xfrm>
            <a:off x="8577262" y="6149996"/>
            <a:ext cx="2238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MARQUE DE L ENCLUME SUR COL DU FLACON « BUVANT »</a:t>
            </a:r>
            <a:endParaRPr lang="fr-CI" sz="1200" dirty="0"/>
          </a:p>
        </p:txBody>
      </p:sp>
    </p:spTree>
    <p:extLst>
      <p:ext uri="{BB962C8B-B14F-4D97-AF65-F5344CB8AC3E}">
        <p14:creationId xmlns:p14="http://schemas.microsoft.com/office/powerpoint/2010/main" val="3419697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5328B-2174-23B4-2B67-DBE7AB7D3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9BA5FF0-B922-8FE3-B85A-586F54DEDBA2}"/>
              </a:ext>
            </a:extLst>
          </p:cNvPr>
          <p:cNvSpPr/>
          <p:nvPr/>
        </p:nvSpPr>
        <p:spPr>
          <a:xfrm>
            <a:off x="4146900" y="3866736"/>
            <a:ext cx="3918194" cy="2147586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AC72831-A450-1518-FF00-0592A8BD16AE}"/>
              </a:ext>
            </a:extLst>
          </p:cNvPr>
          <p:cNvSpPr/>
          <p:nvPr/>
        </p:nvSpPr>
        <p:spPr>
          <a:xfrm>
            <a:off x="96746" y="1140181"/>
            <a:ext cx="3924806" cy="1933135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A50EDFB-376F-0571-74BE-F7AE357747AB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FEA3C9-51AD-BA4A-B124-E7349DBB283D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A28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B53881-A493-9469-4F4C-5FE4F26A3BD7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E64644-1CA9-FB4F-C471-F18F3446594A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</a:t>
            </a: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4/4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C9FBA16-7E20-BA2C-5ACE-8FC6C3BD6A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F67A72B-7CB4-E2FD-4A15-4BFA8B8A487B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>
                <a:solidFill>
                  <a:prstClr val="black"/>
                </a:solidFill>
              </a:rPr>
              <a:t>ENCLUMES ET BAGUES DE COUPE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53008AA2-8A24-77F9-BFD4-58311C41C2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34E7BB9C-86AC-36D1-56AD-61DF76798706}"/>
              </a:ext>
            </a:extLst>
          </p:cNvPr>
          <p:cNvSpPr/>
          <p:nvPr/>
        </p:nvSpPr>
        <p:spPr>
          <a:xfrm>
            <a:off x="96746" y="3125744"/>
            <a:ext cx="3944319" cy="66468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AECE2B6-457C-84B1-F1AE-8B56A4F8D958}"/>
              </a:ext>
            </a:extLst>
          </p:cNvPr>
          <p:cNvSpPr/>
          <p:nvPr/>
        </p:nvSpPr>
        <p:spPr>
          <a:xfrm>
            <a:off x="4138539" y="3144093"/>
            <a:ext cx="3918194" cy="63716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553F8A-84E9-080B-DB50-20CF74FB2E0E}"/>
              </a:ext>
            </a:extLst>
          </p:cNvPr>
          <p:cNvSpPr/>
          <p:nvPr/>
        </p:nvSpPr>
        <p:spPr>
          <a:xfrm>
            <a:off x="8163638" y="1116862"/>
            <a:ext cx="3877171" cy="1973060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F340C8D-59F0-E762-979D-6726FD87993B}"/>
              </a:ext>
            </a:extLst>
          </p:cNvPr>
          <p:cNvSpPr/>
          <p:nvPr/>
        </p:nvSpPr>
        <p:spPr>
          <a:xfrm>
            <a:off x="121111" y="3873260"/>
            <a:ext cx="3907987" cy="2153175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CB3D99F-963F-C7D1-A3E0-D3C98969171C}"/>
              </a:ext>
            </a:extLst>
          </p:cNvPr>
          <p:cNvSpPr/>
          <p:nvPr/>
        </p:nvSpPr>
        <p:spPr>
          <a:xfrm>
            <a:off x="113565" y="6078863"/>
            <a:ext cx="3907987" cy="71369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1FEF47B-2B08-091F-2C1F-1D02E7E11C48}"/>
              </a:ext>
            </a:extLst>
          </p:cNvPr>
          <p:cNvSpPr/>
          <p:nvPr/>
        </p:nvSpPr>
        <p:spPr>
          <a:xfrm>
            <a:off x="8170449" y="6090806"/>
            <a:ext cx="3934919" cy="70175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C28BE52-2319-6A78-1DEF-434674FA2A91}"/>
              </a:ext>
            </a:extLst>
          </p:cNvPr>
          <p:cNvSpPr/>
          <p:nvPr/>
        </p:nvSpPr>
        <p:spPr>
          <a:xfrm>
            <a:off x="4138538" y="6078863"/>
            <a:ext cx="3934919" cy="71369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D52F8C60-799B-7CCD-E1F9-BCEAB765DE1D}"/>
              </a:ext>
            </a:extLst>
          </p:cNvPr>
          <p:cNvSpPr txBox="1"/>
          <p:nvPr/>
        </p:nvSpPr>
        <p:spPr>
          <a:xfrm>
            <a:off x="5924172" y="5256994"/>
            <a:ext cx="1316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100" b="1" dirty="0">
              <a:solidFill>
                <a:schemeClr val="bg1"/>
              </a:solidFill>
            </a:endParaRPr>
          </a:p>
          <a:p>
            <a:r>
              <a:rPr lang="fr-FR" sz="1100" b="1" dirty="0">
                <a:solidFill>
                  <a:schemeClr val="bg1"/>
                </a:solidFill>
              </a:rPr>
              <a:t>ABAISSER A UNE TEMPERATURE DE VEILLE</a:t>
            </a:r>
            <a:endParaRPr lang="fr-CI" sz="11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9C2E5FC-407A-4E9D-C4DA-650B36ECFCD6}"/>
              </a:ext>
            </a:extLst>
          </p:cNvPr>
          <p:cNvSpPr/>
          <p:nvPr/>
        </p:nvSpPr>
        <p:spPr>
          <a:xfrm>
            <a:off x="4167411" y="1116862"/>
            <a:ext cx="3877171" cy="1978426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A6DE294-CF3E-BCDD-3DEC-1E7BEA16B666}"/>
              </a:ext>
            </a:extLst>
          </p:cNvPr>
          <p:cNvSpPr/>
          <p:nvPr/>
        </p:nvSpPr>
        <p:spPr>
          <a:xfrm>
            <a:off x="8163638" y="3883112"/>
            <a:ext cx="3907252" cy="2111772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2DE6961-4176-B1E9-39AD-1E73A0496C43}"/>
              </a:ext>
            </a:extLst>
          </p:cNvPr>
          <p:cNvSpPr/>
          <p:nvPr/>
        </p:nvSpPr>
        <p:spPr>
          <a:xfrm>
            <a:off x="8163637" y="3144093"/>
            <a:ext cx="3877171" cy="63716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F80B8C3-460F-9659-C6B5-F733A258A4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211" y="1140182"/>
            <a:ext cx="3943853" cy="197306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70D4BE89-6185-8949-4996-E1737453F4CC}"/>
              </a:ext>
            </a:extLst>
          </p:cNvPr>
          <p:cNvSpPr txBox="1"/>
          <p:nvPr/>
        </p:nvSpPr>
        <p:spPr>
          <a:xfrm>
            <a:off x="1408294" y="3347893"/>
            <a:ext cx="17654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HAUTEUR DU BUVANT</a:t>
            </a:r>
            <a:endParaRPr lang="fr-CI" sz="1200" dirty="0"/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36373B4-0BF9-9795-8891-9C1CBB92BBD0}"/>
              </a:ext>
            </a:extLst>
          </p:cNvPr>
          <p:cNvCxnSpPr/>
          <p:nvPr/>
        </p:nvCxnSpPr>
        <p:spPr>
          <a:xfrm flipH="1">
            <a:off x="1495425" y="1314450"/>
            <a:ext cx="1504950" cy="1092319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2E469911-5D89-C1FC-D431-F19FE9EA338B}"/>
              </a:ext>
            </a:extLst>
          </p:cNvPr>
          <p:cNvCxnSpPr/>
          <p:nvPr/>
        </p:nvCxnSpPr>
        <p:spPr>
          <a:xfrm flipH="1">
            <a:off x="1568355" y="1374833"/>
            <a:ext cx="1504950" cy="1092319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Image 23">
            <a:extLst>
              <a:ext uri="{FF2B5EF4-FFF2-40B4-BE49-F238E27FC236}">
                <a16:creationId xmlns:a16="http://schemas.microsoft.com/office/drawing/2014/main" id="{E59CCF51-A8C2-BCD9-06B0-E66F5EDF68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86924" y="1119265"/>
            <a:ext cx="3877170" cy="1983269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03FBA714-4CCB-B2C2-84E3-07D49840D7A3}"/>
              </a:ext>
            </a:extLst>
          </p:cNvPr>
          <p:cNvSpPr txBox="1"/>
          <p:nvPr/>
        </p:nvSpPr>
        <p:spPr>
          <a:xfrm>
            <a:off x="5213260" y="3319584"/>
            <a:ext cx="17654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HAUTEUR DU BUVANT</a:t>
            </a:r>
            <a:endParaRPr lang="fr-CI" sz="1200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F80E85D-B535-3578-920A-BD02D8B7B7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63637" y="1107537"/>
            <a:ext cx="3877170" cy="1982385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8B9C02CC-D53D-468A-3E81-016CFF7B4107}"/>
              </a:ext>
            </a:extLst>
          </p:cNvPr>
          <p:cNvSpPr txBox="1"/>
          <p:nvPr/>
        </p:nvSpPr>
        <p:spPr>
          <a:xfrm>
            <a:off x="9420075" y="3290500"/>
            <a:ext cx="17654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HAUTEUR DU BUVANT</a:t>
            </a:r>
            <a:endParaRPr lang="fr-CI" sz="1200" dirty="0"/>
          </a:p>
        </p:txBody>
      </p:sp>
    </p:spTree>
    <p:extLst>
      <p:ext uri="{BB962C8B-B14F-4D97-AF65-F5344CB8AC3E}">
        <p14:creationId xmlns:p14="http://schemas.microsoft.com/office/powerpoint/2010/main" val="3959998139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946</TotalTime>
  <Words>329</Words>
  <Application>Microsoft Office PowerPoint</Application>
  <PresentationFormat>Grand écran</PresentationFormat>
  <Paragraphs>48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1_Thème Office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 BRAIE</dc:creator>
  <cp:lastModifiedBy>Eric BRAIE</cp:lastModifiedBy>
  <cp:revision>61</cp:revision>
  <dcterms:created xsi:type="dcterms:W3CDTF">2026-01-19T10:50:43Z</dcterms:created>
  <dcterms:modified xsi:type="dcterms:W3CDTF">2026-04-13T14:40:15Z</dcterms:modified>
</cp:coreProperties>
</file>