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8"/>
  </p:notesMasterIdLst>
  <p:sldIdLst>
    <p:sldId id="256" r:id="rId3"/>
    <p:sldId id="1643" r:id="rId4"/>
    <p:sldId id="1644" r:id="rId5"/>
    <p:sldId id="1645" r:id="rId6"/>
    <p:sldId id="1646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I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DE7675-31B6-4D6F-BA7D-B6F07ECF8B45}" type="datetimeFigureOut">
              <a:rPr lang="fr-CI" smtClean="0"/>
              <a:t>02/01/2026</a:t>
            </a:fld>
            <a:endParaRPr lang="fr-CI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I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I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555F0B-E297-4EF7-B5EE-74BA62D3AE96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277888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F8015F-8746-4EDB-9982-6245F54D4B6F}" type="slidenum">
              <a:rPr kumimoji="0" lang="fr-FR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FR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12809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F8015F-8746-4EDB-9982-6245F54D4B6F}" type="slidenum">
              <a:rPr kumimoji="0" lang="fr-FR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8065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F8015F-8746-4EDB-9982-6245F54D4B6F}" type="slidenum">
              <a:rPr kumimoji="0" lang="fr-FR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51324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F8015F-8746-4EDB-9982-6245F54D4B6F}" type="slidenum">
              <a:rPr kumimoji="0" lang="fr-FR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1508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.xml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.xml"/><Relationship Id="rId4" Type="http://schemas.openxmlformats.org/officeDocument/2006/relationships/image" Target="../media/image5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6.xml"/><Relationship Id="rId4" Type="http://schemas.openxmlformats.org/officeDocument/2006/relationships/image" Target="../media/image7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7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8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.xml"/><Relationship Id="rId4" Type="http://schemas.openxmlformats.org/officeDocument/2006/relationships/image" Target="../media/image5.png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8EB323-1F22-EB52-A330-B8DF563D10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AC157FD-9196-3B48-388E-69C5AD696F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84E361-3039-281B-2C73-312AC1630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DF358-AE51-47C9-93C9-0C438AC10829}" type="datetimeFigureOut">
              <a:rPr lang="fr-CI" smtClean="0"/>
              <a:t>02/01/2026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E22A0F0-5BB8-6FDC-F681-8CB350ACC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C4F557C-40B1-C9CD-BF43-81EA2B377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90DEC-D792-4A90-9154-D71A7EA704DF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638757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25DBE9-2F7C-7D96-2A53-BFDDB6C75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A3F2167-8E64-C42F-329C-70289E40D0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A8E9FC-0D3F-5631-74F9-8971585B7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DF358-AE51-47C9-93C9-0C438AC10829}" type="datetimeFigureOut">
              <a:rPr lang="fr-CI" smtClean="0"/>
              <a:t>02/01/2026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99AA790-CAB1-6EB3-0B0E-6B1F73164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1E72AC7-06D1-2B0B-EAC2-21DF725C3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90DEC-D792-4A90-9154-D71A7EA704DF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2023357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9532829-4A45-EA2C-DE90-359FAF0FA5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C2F2603-304F-C21F-3DCF-6BD937DB06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5BE2F42-EB89-0DA2-74A4-3A6483C86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DF358-AE51-47C9-93C9-0C438AC10829}" type="datetimeFigureOut">
              <a:rPr lang="fr-CI" smtClean="0"/>
              <a:t>02/01/2026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785604F-28A1-6803-1BAC-81A373D95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6C2A61-CDEA-85BC-0703-83982F429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90DEC-D792-4A90-9154-D71A7EA704DF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986459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ge Accueil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53F7D0B-FF95-47FD-9DDF-C2295FBC7A0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A13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EB4EFDC-2A3C-4B4A-B894-0BD040EAD2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7400" y="2089445"/>
            <a:ext cx="5790332" cy="267910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E6EA434-58A3-4384-B6B0-D1F23D0CB31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72" r="35051" b="58137"/>
          <a:stretch/>
        </p:blipFill>
        <p:spPr>
          <a:xfrm>
            <a:off x="8611363" y="270000"/>
            <a:ext cx="3580637" cy="658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240330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ces Mises à j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ZoneTexte 29">
            <a:extLst>
              <a:ext uri="{FF2B5EF4-FFF2-40B4-BE49-F238E27FC236}">
                <a16:creationId xmlns:a16="http://schemas.microsoft.com/office/drawing/2014/main" id="{8A773152-CFB2-417E-BFAF-DEE6AE85441F}"/>
              </a:ext>
            </a:extLst>
          </p:cNvPr>
          <p:cNvSpPr txBox="1"/>
          <p:nvPr/>
        </p:nvSpPr>
        <p:spPr>
          <a:xfrm>
            <a:off x="3441133" y="1074821"/>
            <a:ext cx="5309735" cy="577081"/>
          </a:xfrm>
          <a:prstGeom prst="rect">
            <a:avLst/>
          </a:prstGeom>
        </p:spPr>
        <p:txBody>
          <a:bodyPr anchor="ctr"/>
          <a:lstStyle>
            <a:lvl1pPr lvl="0"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500">
                <a:solidFill>
                  <a:srgbClr val="0A1349"/>
                </a:solidFill>
                <a:latin typeface="Montserrat SemiBold" panose="00000700000000000000" pitchFamily="50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 algn="ctr">
              <a:lnSpc>
                <a:spcPct val="100000"/>
              </a:lnSpc>
              <a:spcBef>
                <a:spcPts val="0"/>
              </a:spcBef>
            </a:pPr>
            <a:endParaRPr lang="fr-FR" sz="2400" dirty="0">
              <a:solidFill>
                <a:schemeClr val="tx2"/>
              </a:solidFill>
            </a:endParaRPr>
          </a:p>
        </p:txBody>
      </p: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BFEDBB14-2F10-487A-93DE-18BC9048E3B3}"/>
              </a:ext>
            </a:extLst>
          </p:cNvPr>
          <p:cNvCxnSpPr/>
          <p:nvPr/>
        </p:nvCxnSpPr>
        <p:spPr>
          <a:xfrm>
            <a:off x="1608794" y="1171039"/>
            <a:ext cx="625642" cy="0"/>
          </a:xfrm>
          <a:prstGeom prst="line">
            <a:avLst/>
          </a:prstGeom>
          <a:ln w="57150">
            <a:solidFill>
              <a:srgbClr val="0A13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ZoneTexte 36">
            <a:extLst>
              <a:ext uri="{FF2B5EF4-FFF2-40B4-BE49-F238E27FC236}">
                <a16:creationId xmlns:a16="http://schemas.microsoft.com/office/drawing/2014/main" id="{CA01A978-2A3A-4708-8C34-69A08D36A10D}"/>
              </a:ext>
            </a:extLst>
          </p:cNvPr>
          <p:cNvSpPr txBox="1"/>
          <p:nvPr/>
        </p:nvSpPr>
        <p:spPr>
          <a:xfrm>
            <a:off x="1440000" y="576000"/>
            <a:ext cx="7213631" cy="577081"/>
          </a:xfrm>
          <a:prstGeom prst="rect">
            <a:avLst/>
          </a:prstGeom>
        </p:spPr>
        <p:txBody>
          <a:bodyPr anchor="ctr"/>
          <a:lstStyle>
            <a:lvl1pPr lvl="0"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500">
                <a:solidFill>
                  <a:srgbClr val="0A1349"/>
                </a:solidFill>
                <a:latin typeface="Montserrat SemiBold" panose="00000700000000000000" pitchFamily="50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lvl="0" indent="0">
              <a:buNone/>
            </a:pPr>
            <a:r>
              <a:rPr lang="fr-FR" sz="3200" dirty="0"/>
              <a:t>Gestion des indices</a:t>
            </a:r>
          </a:p>
        </p:txBody>
      </p:sp>
      <p:graphicFrame>
        <p:nvGraphicFramePr>
          <p:cNvPr id="38" name="Group 71">
            <a:extLst>
              <a:ext uri="{FF2B5EF4-FFF2-40B4-BE49-F238E27FC236}">
                <a16:creationId xmlns:a16="http://schemas.microsoft.com/office/drawing/2014/main" id="{F5F0AE41-D32B-41F4-8A4D-46039ABB46D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4249083"/>
              </p:ext>
            </p:extLst>
          </p:nvPr>
        </p:nvGraphicFramePr>
        <p:xfrm>
          <a:off x="2410619" y="1651902"/>
          <a:ext cx="8248261" cy="4571049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8099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18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315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34860">
                  <a:extLst>
                    <a:ext uri="{9D8B030D-6E8A-4147-A177-3AD203B41FA5}">
                      <a16:colId xmlns:a16="http://schemas.microsoft.com/office/drawing/2014/main" val="3551981174"/>
                    </a:ext>
                  </a:extLst>
                </a:gridCol>
              </a:tblGrid>
              <a:tr h="450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4A3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1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Indice</a:t>
                      </a:r>
                      <a:endParaRPr kumimoji="0" lang="fr-FR" sz="1400" b="1" i="1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4A3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1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Date</a:t>
                      </a:r>
                      <a:endParaRPr kumimoji="0" lang="fr-FR" sz="1400" b="1" i="1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4A3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1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Titre / Information</a:t>
                      </a:r>
                      <a:endParaRPr kumimoji="0" lang="fr-FR" sz="1400" b="1" i="1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4A3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1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Auteur</a:t>
                      </a:r>
                      <a:endParaRPr kumimoji="0" lang="fr-FR" sz="1400" b="1" i="1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4A3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OR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4A3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06/04/2021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4A3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633_Réglages et optimisation extrusion profilés tubes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4A3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ERGU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4A3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4A3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4A3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4A3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9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4A3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4A3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4A3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4A3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4A3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4A3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4A3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4A3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4A3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4A3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4A3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4A3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9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4A3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4A3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4A3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4A3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4A3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4A3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4A3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4A3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9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4A3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4A3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4A3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4A3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4A3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4A3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4A3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4A3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39" name="Image 38">
            <a:extLst>
              <a:ext uri="{FF2B5EF4-FFF2-40B4-BE49-F238E27FC236}">
                <a16:creationId xmlns:a16="http://schemas.microsoft.com/office/drawing/2014/main" id="{5EB53425-52DD-41B4-9CD1-57B4BCFFAB3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64" r="1" b="70021"/>
          <a:stretch/>
        </p:blipFill>
        <p:spPr>
          <a:xfrm>
            <a:off x="0" y="3555489"/>
            <a:ext cx="2234436" cy="3302511"/>
          </a:xfrm>
          <a:prstGeom prst="rect">
            <a:avLst/>
          </a:prstGeom>
        </p:spPr>
      </p:pic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54C09839-0D19-4CE3-9D06-91B40728D8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0A1349"/>
                </a:solidFill>
                <a:latin typeface="Montserrat" panose="00000500000000000000" pitchFamily="50" charset="0"/>
              </a:defRPr>
            </a:lvl1pPr>
          </a:lstStyle>
          <a:p>
            <a:pPr>
              <a:defRPr/>
            </a:pPr>
            <a:fld id="{3A6812C3-41B9-4D74-A460-9BC2A52E6B2A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166696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bliographie Sour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ZoneTexte 29">
            <a:extLst>
              <a:ext uri="{FF2B5EF4-FFF2-40B4-BE49-F238E27FC236}">
                <a16:creationId xmlns:a16="http://schemas.microsoft.com/office/drawing/2014/main" id="{8A773152-CFB2-417E-BFAF-DEE6AE85441F}"/>
              </a:ext>
            </a:extLst>
          </p:cNvPr>
          <p:cNvSpPr txBox="1"/>
          <p:nvPr/>
        </p:nvSpPr>
        <p:spPr>
          <a:xfrm>
            <a:off x="3441133" y="1074821"/>
            <a:ext cx="5309735" cy="577081"/>
          </a:xfrm>
          <a:prstGeom prst="rect">
            <a:avLst/>
          </a:prstGeom>
        </p:spPr>
        <p:txBody>
          <a:bodyPr anchor="ctr"/>
          <a:lstStyle>
            <a:lvl1pPr lvl="0"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500">
                <a:solidFill>
                  <a:srgbClr val="0A1349"/>
                </a:solidFill>
                <a:latin typeface="Montserrat SemiBold" panose="00000700000000000000" pitchFamily="50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 algn="ctr">
              <a:lnSpc>
                <a:spcPct val="100000"/>
              </a:lnSpc>
              <a:spcBef>
                <a:spcPts val="0"/>
              </a:spcBef>
            </a:pPr>
            <a:endParaRPr lang="fr-FR" sz="2400" dirty="0">
              <a:solidFill>
                <a:schemeClr val="tx2"/>
              </a:solidFill>
            </a:endParaRPr>
          </a:p>
        </p:txBody>
      </p: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BFEDBB14-2F10-487A-93DE-18BC9048E3B3}"/>
              </a:ext>
            </a:extLst>
          </p:cNvPr>
          <p:cNvCxnSpPr/>
          <p:nvPr/>
        </p:nvCxnSpPr>
        <p:spPr>
          <a:xfrm>
            <a:off x="1608794" y="1171039"/>
            <a:ext cx="625642" cy="0"/>
          </a:xfrm>
          <a:prstGeom prst="line">
            <a:avLst/>
          </a:prstGeom>
          <a:ln w="57150">
            <a:solidFill>
              <a:srgbClr val="0A13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ZoneTexte 36">
            <a:extLst>
              <a:ext uri="{FF2B5EF4-FFF2-40B4-BE49-F238E27FC236}">
                <a16:creationId xmlns:a16="http://schemas.microsoft.com/office/drawing/2014/main" id="{CA01A978-2A3A-4708-8C34-69A08D36A10D}"/>
              </a:ext>
            </a:extLst>
          </p:cNvPr>
          <p:cNvSpPr txBox="1"/>
          <p:nvPr/>
        </p:nvSpPr>
        <p:spPr>
          <a:xfrm>
            <a:off x="1440000" y="576000"/>
            <a:ext cx="7213631" cy="577081"/>
          </a:xfrm>
          <a:prstGeom prst="rect">
            <a:avLst/>
          </a:prstGeom>
        </p:spPr>
        <p:txBody>
          <a:bodyPr anchor="ctr"/>
          <a:lstStyle>
            <a:lvl1pPr lvl="0"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500">
                <a:solidFill>
                  <a:srgbClr val="0A1349"/>
                </a:solidFill>
                <a:latin typeface="Montserrat SemiBold" panose="00000700000000000000" pitchFamily="50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lvl="0" indent="0">
              <a:buNone/>
            </a:pPr>
            <a:r>
              <a:rPr lang="fr-FR" sz="3200" dirty="0"/>
              <a:t>Bibliographie / sources</a:t>
            </a:r>
          </a:p>
        </p:txBody>
      </p:sp>
      <p:graphicFrame>
        <p:nvGraphicFramePr>
          <p:cNvPr id="38" name="Group 71">
            <a:extLst>
              <a:ext uri="{FF2B5EF4-FFF2-40B4-BE49-F238E27FC236}">
                <a16:creationId xmlns:a16="http://schemas.microsoft.com/office/drawing/2014/main" id="{F5F0AE41-D32B-41F4-8A4D-46039ABB46D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9516015"/>
              </p:ext>
            </p:extLst>
          </p:nvPr>
        </p:nvGraphicFramePr>
        <p:xfrm>
          <a:off x="2410619" y="1651902"/>
          <a:ext cx="7789837" cy="450215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7898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0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4A3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FR" sz="1400" b="1" i="1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4A3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4A3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4A3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4A3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4A3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4A3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4A3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4A3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4A3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F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39" name="Image 38">
            <a:extLst>
              <a:ext uri="{FF2B5EF4-FFF2-40B4-BE49-F238E27FC236}">
                <a16:creationId xmlns:a16="http://schemas.microsoft.com/office/drawing/2014/main" id="{5EB53425-52DD-41B4-9CD1-57B4BCFFAB3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64" r="1" b="70021"/>
          <a:stretch/>
        </p:blipFill>
        <p:spPr>
          <a:xfrm>
            <a:off x="0" y="3555489"/>
            <a:ext cx="2234436" cy="3302511"/>
          </a:xfrm>
          <a:prstGeom prst="rect">
            <a:avLst/>
          </a:prstGeom>
        </p:spPr>
      </p:pic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40121272-191D-4DC2-96E3-9553439FBA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0A1349"/>
                </a:solidFill>
                <a:latin typeface="Montserrat" panose="00000500000000000000" pitchFamily="50" charset="0"/>
              </a:defRPr>
            </a:lvl1pPr>
          </a:lstStyle>
          <a:p>
            <a:pPr>
              <a:defRPr/>
            </a:pPr>
            <a:fld id="{3A6812C3-41B9-4D74-A460-9BC2A52E6B2A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538359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avec image fo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4FEE0380-F3B1-4139-8D30-A704BB1A0D5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2218436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13232 h 6858000"/>
              <a:gd name="connsiteX3" fmla="*/ 10065004 w 12192000"/>
              <a:gd name="connsiteY3" fmla="*/ 3975354 h 6858000"/>
              <a:gd name="connsiteX4" fmla="*/ 9815576 w 12192000"/>
              <a:gd name="connsiteY4" fmla="*/ 5204460 h 6858000"/>
              <a:gd name="connsiteX5" fmla="*/ 5125085 w 12192000"/>
              <a:gd name="connsiteY5" fmla="*/ 5204460 h 6858000"/>
              <a:gd name="connsiteX6" fmla="*/ 5125085 w 12192000"/>
              <a:gd name="connsiteY6" fmla="*/ 6527293 h 6858000"/>
              <a:gd name="connsiteX7" fmla="*/ 9035415 w 12192000"/>
              <a:gd name="connsiteY7" fmla="*/ 6527293 h 6858000"/>
              <a:gd name="connsiteX8" fmla="*/ 8713343 w 12192000"/>
              <a:gd name="connsiteY8" fmla="*/ 6858000 h 6858000"/>
              <a:gd name="connsiteX9" fmla="*/ 0 w 12192000"/>
              <a:gd name="connsiteY9" fmla="*/ 6858000 h 6858000"/>
              <a:gd name="connsiteX10" fmla="*/ 0 w 12192000"/>
              <a:gd name="connsiteY10" fmla="*/ 2839212 h 6858000"/>
              <a:gd name="connsiteX11" fmla="*/ 2286000 w 12192000"/>
              <a:gd name="connsiteY11" fmla="*/ 553212 h 6858000"/>
              <a:gd name="connsiteX12" fmla="*/ 2218436 w 12192000"/>
              <a:gd name="connsiteY1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2000" h="6858000">
                <a:moveTo>
                  <a:pt x="2218436" y="0"/>
                </a:moveTo>
                <a:lnTo>
                  <a:pt x="12192000" y="0"/>
                </a:lnTo>
                <a:lnTo>
                  <a:pt x="12192000" y="713232"/>
                </a:lnTo>
                <a:cubicBezTo>
                  <a:pt x="10972800" y="1310767"/>
                  <a:pt x="10122916" y="2530221"/>
                  <a:pt x="10065004" y="3975354"/>
                </a:cubicBezTo>
                <a:cubicBezTo>
                  <a:pt x="10043033" y="4399915"/>
                  <a:pt x="9957816" y="4813554"/>
                  <a:pt x="9815576" y="5204460"/>
                </a:cubicBezTo>
                <a:lnTo>
                  <a:pt x="5125085" y="5204460"/>
                </a:lnTo>
                <a:lnTo>
                  <a:pt x="5125085" y="6527293"/>
                </a:lnTo>
                <a:lnTo>
                  <a:pt x="9035415" y="6527293"/>
                </a:lnTo>
                <a:cubicBezTo>
                  <a:pt x="8934704" y="6642862"/>
                  <a:pt x="8827135" y="6753098"/>
                  <a:pt x="8713343" y="6858000"/>
                </a:cubicBezTo>
                <a:lnTo>
                  <a:pt x="0" y="6858000"/>
                </a:lnTo>
                <a:lnTo>
                  <a:pt x="0" y="2839212"/>
                </a:lnTo>
                <a:cubicBezTo>
                  <a:pt x="1262507" y="2839212"/>
                  <a:pt x="2286000" y="1815719"/>
                  <a:pt x="2286000" y="553212"/>
                </a:cubicBezTo>
                <a:cubicBezTo>
                  <a:pt x="2286000" y="362458"/>
                  <a:pt x="2262505" y="177165"/>
                  <a:pt x="2218436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/>
          <a:p>
            <a:r>
              <a:rPr lang="fr-FR" dirty="0"/>
              <a:t>Cliquez sur l'icône pour ajouter une image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180613B-2B4C-41CB-866F-3BF3DF0C32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95" t="37891"/>
          <a:stretch/>
        </p:blipFill>
        <p:spPr>
          <a:xfrm>
            <a:off x="0" y="0"/>
            <a:ext cx="2318722" cy="2880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0EA798E-5037-4CEF-8190-78325B1F0176}"/>
              </a:ext>
            </a:extLst>
          </p:cNvPr>
          <p:cNvSpPr/>
          <p:nvPr/>
        </p:nvSpPr>
        <p:spPr>
          <a:xfrm>
            <a:off x="5125453" y="5204037"/>
            <a:ext cx="4812631" cy="1360049"/>
          </a:xfrm>
          <a:prstGeom prst="rect">
            <a:avLst/>
          </a:prstGeom>
          <a:solidFill>
            <a:srgbClr val="FF6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35A9E185-EB2C-4560-A926-5483D497D62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72" r="35051" b="58137"/>
          <a:stretch/>
        </p:blipFill>
        <p:spPr>
          <a:xfrm>
            <a:off x="8611363" y="270000"/>
            <a:ext cx="3580637" cy="6588000"/>
          </a:xfrm>
          <a:prstGeom prst="rect">
            <a:avLst/>
          </a:prstGeom>
        </p:spPr>
      </p:pic>
      <p:sp>
        <p:nvSpPr>
          <p:cNvPr id="12" name="Espace réservé du texte 24">
            <a:extLst>
              <a:ext uri="{FF2B5EF4-FFF2-40B4-BE49-F238E27FC236}">
                <a16:creationId xmlns:a16="http://schemas.microsoft.com/office/drawing/2014/main" id="{10FCF5BB-A740-4691-984E-C1EBC7A5888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79883" y="5204036"/>
            <a:ext cx="6337204" cy="685135"/>
          </a:xfrm>
          <a:prstGeom prst="rect">
            <a:avLst/>
          </a:prstGeom>
        </p:spPr>
        <p:txBody>
          <a:bodyPr/>
          <a:lstStyle>
            <a:lvl1pPr>
              <a:buNone/>
              <a:defRPr sz="5000">
                <a:solidFill>
                  <a:schemeClr val="bg1"/>
                </a:solidFill>
                <a:latin typeface="Montserrat SemiBold" panose="00000700000000000000" pitchFamily="50" charset="0"/>
              </a:defRPr>
            </a:lvl1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13" name="Espace réservé du texte 26">
            <a:extLst>
              <a:ext uri="{FF2B5EF4-FFF2-40B4-BE49-F238E27FC236}">
                <a16:creationId xmlns:a16="http://schemas.microsoft.com/office/drawing/2014/main" id="{FD2DAD4E-35DA-4D34-B167-B055ED88ADA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79884" y="5954487"/>
            <a:ext cx="6337204" cy="529446"/>
          </a:xfrm>
          <a:prstGeom prst="rect">
            <a:avLst/>
          </a:prstGeom>
        </p:spPr>
        <p:txBody>
          <a:bodyPr/>
          <a:lstStyle>
            <a:lvl1pPr>
              <a:buNone/>
              <a:defRPr sz="3000">
                <a:solidFill>
                  <a:schemeClr val="bg1"/>
                </a:solidFill>
                <a:latin typeface="Montserrat Light" panose="00000400000000000000" pitchFamily="50" charset="0"/>
              </a:defRPr>
            </a:lvl1pPr>
          </a:lstStyle>
          <a:p>
            <a:pPr lvl="0"/>
            <a:r>
              <a:rPr lang="fr-FR" dirty="0"/>
              <a:t>Sous-titre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723411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sans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32664188-5CC1-4EC9-A95E-D959A059AD0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53" b="42381"/>
          <a:stretch/>
        </p:blipFill>
        <p:spPr>
          <a:xfrm>
            <a:off x="0" y="510673"/>
            <a:ext cx="3271947" cy="634732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8521648-DD8D-453A-9AE3-2F6C9910C66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900" r="50005"/>
          <a:stretch/>
        </p:blipFill>
        <p:spPr>
          <a:xfrm>
            <a:off x="9906000" y="-1"/>
            <a:ext cx="2286000" cy="2839453"/>
          </a:xfrm>
          <a:prstGeom prst="rect">
            <a:avLst/>
          </a:prstGeom>
        </p:spPr>
      </p:pic>
      <p:sp>
        <p:nvSpPr>
          <p:cNvPr id="9" name="Espace réservé du texte 24">
            <a:extLst>
              <a:ext uri="{FF2B5EF4-FFF2-40B4-BE49-F238E27FC236}">
                <a16:creationId xmlns:a16="http://schemas.microsoft.com/office/drawing/2014/main" id="{9853D79E-8D3B-4087-9474-53EA10B933F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32081" y="3123590"/>
            <a:ext cx="6337204" cy="68513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000">
                <a:solidFill>
                  <a:srgbClr val="0A1349"/>
                </a:solidFill>
                <a:latin typeface="Montserrat SemiBold" panose="00000700000000000000" pitchFamily="50" charset="0"/>
              </a:defRPr>
            </a:lvl1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10" name="Espace réservé du texte 26">
            <a:extLst>
              <a:ext uri="{FF2B5EF4-FFF2-40B4-BE49-F238E27FC236}">
                <a16:creationId xmlns:a16="http://schemas.microsoft.com/office/drawing/2014/main" id="{D3382808-D5E0-427F-8BFF-38498C39DE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32082" y="3874040"/>
            <a:ext cx="6337204" cy="529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rgbClr val="0A1349"/>
                </a:solidFill>
                <a:latin typeface="Montserrat Light" panose="00000400000000000000" pitchFamily="50" charset="0"/>
              </a:defRPr>
            </a:lvl1pPr>
          </a:lstStyle>
          <a:p>
            <a:pPr lvl="0"/>
            <a:r>
              <a:rPr lang="fr-FR" dirty="0"/>
              <a:t>Sous-titre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AF8337-7C29-407D-9EFC-D278AF8B5A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0A1349"/>
                </a:solidFill>
                <a:latin typeface="Montserrat" panose="00000500000000000000" pitchFamily="50" charset="0"/>
              </a:defRPr>
            </a:lvl1pPr>
          </a:lstStyle>
          <a:p>
            <a:pPr>
              <a:defRPr/>
            </a:pPr>
            <a:fld id="{3A6812C3-41B9-4D74-A460-9BC2A52E6B2A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528928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-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146ACB8-D669-4D18-8C69-97549C83700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40000" y="576000"/>
            <a:ext cx="8686574" cy="576000"/>
          </a:xfrm>
          <a:prstGeom prst="rect">
            <a:avLst/>
          </a:prstGeom>
        </p:spPr>
        <p:txBody>
          <a:bodyPr anchor="b" anchorCtr="0"/>
          <a:lstStyle>
            <a:lvl1pPr marL="0" indent="0">
              <a:buNone/>
              <a:defRPr sz="3200">
                <a:solidFill>
                  <a:srgbClr val="0A1349"/>
                </a:solidFill>
                <a:latin typeface="Montserrat SemiBold" panose="00000700000000000000" pitchFamily="50" charset="0"/>
              </a:defRPr>
            </a:lvl1pPr>
          </a:lstStyle>
          <a:p>
            <a:pPr lvl="0"/>
            <a:r>
              <a:rPr lang="fr-FR" dirty="0"/>
              <a:t>TITRE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C9503D61-FE7F-4C1B-B7B9-B3CE7885CDA9}"/>
              </a:ext>
            </a:extLst>
          </p:cNvPr>
          <p:cNvCxnSpPr/>
          <p:nvPr/>
        </p:nvCxnSpPr>
        <p:spPr>
          <a:xfrm>
            <a:off x="1608794" y="1171039"/>
            <a:ext cx="625642" cy="0"/>
          </a:xfrm>
          <a:prstGeom prst="line">
            <a:avLst/>
          </a:prstGeom>
          <a:ln w="57150">
            <a:solidFill>
              <a:srgbClr val="0A13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D353849D-4496-49CF-AA49-D3133CB1D115}"/>
              </a:ext>
            </a:extLst>
          </p:cNvPr>
          <p:cNvCxnSpPr/>
          <p:nvPr/>
        </p:nvCxnSpPr>
        <p:spPr>
          <a:xfrm>
            <a:off x="1608794" y="1171039"/>
            <a:ext cx="625642" cy="0"/>
          </a:xfrm>
          <a:prstGeom prst="line">
            <a:avLst/>
          </a:prstGeom>
          <a:ln w="57150">
            <a:solidFill>
              <a:srgbClr val="0A13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ce réservé de la date 9">
            <a:extLst>
              <a:ext uri="{FF2B5EF4-FFF2-40B4-BE49-F238E27FC236}">
                <a16:creationId xmlns:a16="http://schemas.microsoft.com/office/drawing/2014/main" id="{C44C1886-2201-4ADD-8A77-4DA585E55B2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597E7B4-C9D7-4FB3-ACE9-AA1687370AE5}" type="datetime1">
              <a:rPr lang="fr-FR" smtClean="0"/>
              <a:t>02/01/2026</a:t>
            </a:fld>
            <a:endParaRPr lang="fr-FR" dirty="0"/>
          </a:p>
        </p:txBody>
      </p:sp>
      <p:sp>
        <p:nvSpPr>
          <p:cNvPr id="11" name="Espace réservé du pied de page 10">
            <a:extLst>
              <a:ext uri="{FF2B5EF4-FFF2-40B4-BE49-F238E27FC236}">
                <a16:creationId xmlns:a16="http://schemas.microsoft.com/office/drawing/2014/main" id="{666B5DCF-91B2-48CA-899B-EA2060DC12E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Titre du document</a:t>
            </a:r>
          </a:p>
        </p:txBody>
      </p:sp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54E9B2BB-89F5-4D46-B8FE-791A24BD67A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3A6812C3-41B9-4D74-A460-9BC2A52E6B2A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8506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- Titre + Zone de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F8EE8B4-AB5B-498A-A111-A7A681CB15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92875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C597E7B4-C9D7-4FB3-ACE9-AA1687370AE5}" type="datetime1">
              <a:rPr lang="fr-FR" smtClean="0"/>
              <a:t>02/01/2026</a:t>
            </a:fld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10A8500-4AF2-46A7-825A-21EC36479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2875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fr-FR" dirty="0"/>
              <a:t>Titre du document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52FCDA9-4C1A-433D-BCEA-214547DC3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875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3A6812C3-41B9-4D74-A460-9BC2A52E6B2A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146ACB8-D669-4D18-8C69-97549C83700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40000" y="576000"/>
            <a:ext cx="8686574" cy="576000"/>
          </a:xfrm>
          <a:prstGeom prst="rect">
            <a:avLst/>
          </a:prstGeom>
        </p:spPr>
        <p:txBody>
          <a:bodyPr anchor="b" anchorCtr="0"/>
          <a:lstStyle>
            <a:lvl1pPr>
              <a:buNone/>
              <a:defRPr lang="fr-FR" sz="3200" dirty="0">
                <a:solidFill>
                  <a:srgbClr val="0A1349"/>
                </a:solidFill>
                <a:latin typeface="Montserrat SemiBold" panose="00000700000000000000" pitchFamily="50" charset="0"/>
              </a:defRPr>
            </a:lvl1pPr>
          </a:lstStyle>
          <a:p>
            <a:pPr marL="0" lvl="0" indent="0">
              <a:buNone/>
            </a:pPr>
            <a:r>
              <a:rPr lang="fr-FR" dirty="0"/>
              <a:t>TITRE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C9503D61-FE7F-4C1B-B7B9-B3CE7885CDA9}"/>
              </a:ext>
            </a:extLst>
          </p:cNvPr>
          <p:cNvCxnSpPr/>
          <p:nvPr/>
        </p:nvCxnSpPr>
        <p:spPr>
          <a:xfrm>
            <a:off x="1608794" y="1171039"/>
            <a:ext cx="625642" cy="0"/>
          </a:xfrm>
          <a:prstGeom prst="line">
            <a:avLst/>
          </a:prstGeom>
          <a:ln w="57150">
            <a:solidFill>
              <a:srgbClr val="0A13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0F0488CC-B5D2-4200-8D30-8B8E067758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36688" y="1380585"/>
            <a:ext cx="8686800" cy="4734465"/>
          </a:xfrm>
          <a:prstGeom prst="rect">
            <a:avLst/>
          </a:prstGeom>
        </p:spPr>
        <p:txBody>
          <a:bodyPr/>
          <a:lstStyle>
            <a:lvl1pPr>
              <a:buClr>
                <a:srgbClr val="FFCE44"/>
              </a:buClr>
              <a:defRPr sz="2000">
                <a:solidFill>
                  <a:srgbClr val="0A1349"/>
                </a:solidFill>
                <a:latin typeface="+mn-lt"/>
              </a:defRPr>
            </a:lvl1pPr>
            <a:lvl2pPr>
              <a:buClr>
                <a:srgbClr val="FFCE44"/>
              </a:buClr>
              <a:defRPr sz="1400">
                <a:solidFill>
                  <a:srgbClr val="0A1349"/>
                </a:solidFill>
                <a:latin typeface="+mn-lt"/>
              </a:defRPr>
            </a:lvl2pPr>
            <a:lvl3pPr>
              <a:buClr>
                <a:srgbClr val="FFCE44"/>
              </a:buClr>
              <a:defRPr sz="1400">
                <a:solidFill>
                  <a:srgbClr val="0A1349"/>
                </a:solidFill>
                <a:latin typeface="+mn-lt"/>
              </a:defRPr>
            </a:lvl3pPr>
            <a:lvl4pPr>
              <a:buClr>
                <a:srgbClr val="FFCE44"/>
              </a:buClr>
              <a:defRPr sz="1400">
                <a:solidFill>
                  <a:srgbClr val="0A1349"/>
                </a:solidFill>
                <a:latin typeface="+mn-lt"/>
              </a:defRPr>
            </a:lvl4pPr>
            <a:lvl5pPr>
              <a:buClr>
                <a:srgbClr val="FFCE44"/>
              </a:buClr>
              <a:defRPr sz="1400">
                <a:solidFill>
                  <a:srgbClr val="0A1349"/>
                </a:solidFill>
                <a:latin typeface="+mn-lt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D353849D-4496-49CF-AA49-D3133CB1D115}"/>
              </a:ext>
            </a:extLst>
          </p:cNvPr>
          <p:cNvCxnSpPr/>
          <p:nvPr/>
        </p:nvCxnSpPr>
        <p:spPr>
          <a:xfrm>
            <a:off x="1608794" y="1171039"/>
            <a:ext cx="625642" cy="0"/>
          </a:xfrm>
          <a:prstGeom prst="line">
            <a:avLst/>
          </a:prstGeom>
          <a:ln w="57150">
            <a:solidFill>
              <a:srgbClr val="0A13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1343802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id="{41655B36-573F-441F-95EF-114B8DA8CF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0A1349"/>
                </a:solidFill>
                <a:latin typeface="Montserrat" panose="00000500000000000000" pitchFamily="50" charset="0"/>
              </a:defRPr>
            </a:lvl1pPr>
          </a:lstStyle>
          <a:p>
            <a:pPr>
              <a:defRPr/>
            </a:pPr>
            <a:fld id="{3A6812C3-41B9-4D74-A460-9BC2A52E6B2A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379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4BE904-333B-7209-1059-180836003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A41A3F3-C7A4-8D3A-3ADF-F157AD5A15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A8A4811-00DE-E4BA-6088-BD598DBB9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DF358-AE51-47C9-93C9-0C438AC10829}" type="datetimeFigureOut">
              <a:rPr lang="fr-CI" smtClean="0"/>
              <a:t>02/01/2026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30D1873-D698-1DD0-07CC-62740F125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63ECAB-AC3A-0BE4-8FA9-5FDAD8824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90DEC-D792-4A90-9154-D71A7EA704DF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42178686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rnière de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8B01D86-021F-4676-BE4A-73114666816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A13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247F11C-A542-4ACA-97D7-E5D5F9B6C6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42023" y="1515902"/>
            <a:ext cx="2558794" cy="2558794"/>
          </a:xfrm>
          <a:prstGeom prst="rect">
            <a:avLst/>
          </a:prstGeom>
        </p:spPr>
      </p:pic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AEEEB79D-E926-4ED6-B805-9FB64C81E8E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81400" y="3705811"/>
            <a:ext cx="3493770" cy="365126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1800">
                <a:solidFill>
                  <a:schemeClr val="bg1"/>
                </a:solidFill>
                <a:latin typeface="Montserrat SemiBold" panose="00000700000000000000" pitchFamily="50" charset="0"/>
              </a:defRPr>
            </a:lvl1pPr>
          </a:lstStyle>
          <a:p>
            <a:pPr lvl="0"/>
            <a:r>
              <a:rPr lang="fr-FR" dirty="0"/>
              <a:t>nom-prénom</a:t>
            </a:r>
          </a:p>
        </p:txBody>
      </p:sp>
      <p:sp>
        <p:nvSpPr>
          <p:cNvPr id="14" name="Espace réservé du texte 12">
            <a:extLst>
              <a:ext uri="{FF2B5EF4-FFF2-40B4-BE49-F238E27FC236}">
                <a16:creationId xmlns:a16="http://schemas.microsoft.com/office/drawing/2014/main" id="{D56ECD1A-BA56-4D5D-AD06-FE1D2961BB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81400" y="4105227"/>
            <a:ext cx="3493770" cy="365126"/>
          </a:xfrm>
          <a:prstGeom prst="rect">
            <a:avLst/>
          </a:prstGeom>
        </p:spPr>
        <p:txBody>
          <a:bodyPr/>
          <a:lstStyle>
            <a:lvl1pPr algn="ctr">
              <a:lnSpc>
                <a:spcPts val="900"/>
              </a:lnSpc>
              <a:buFontTx/>
              <a:buNone/>
              <a:defRPr sz="1400" u="sng">
                <a:solidFill>
                  <a:schemeClr val="bg1"/>
                </a:solidFill>
                <a:latin typeface="Montserrat Light" panose="00000400000000000000" pitchFamily="50" charset="0"/>
              </a:defRPr>
            </a:lvl1pPr>
          </a:lstStyle>
          <a:p>
            <a:pPr lvl="0"/>
            <a:r>
              <a:rPr lang="fr-FR" dirty="0"/>
              <a:t>xxx@polyvia.fr</a:t>
            </a:r>
          </a:p>
        </p:txBody>
      </p:sp>
      <p:sp>
        <p:nvSpPr>
          <p:cNvPr id="15" name="Espace réservé du texte 12">
            <a:extLst>
              <a:ext uri="{FF2B5EF4-FFF2-40B4-BE49-F238E27FC236}">
                <a16:creationId xmlns:a16="http://schemas.microsoft.com/office/drawing/2014/main" id="{394480CA-AE66-439F-AE27-DCB4E43726D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574535" y="4397620"/>
            <a:ext cx="3493770" cy="365126"/>
          </a:xfrm>
          <a:prstGeom prst="rect">
            <a:avLst/>
          </a:prstGeom>
        </p:spPr>
        <p:txBody>
          <a:bodyPr/>
          <a:lstStyle>
            <a:lvl1pPr algn="ctr">
              <a:lnSpc>
                <a:spcPts val="900"/>
              </a:lnSpc>
              <a:buFontTx/>
              <a:buNone/>
              <a:defRPr sz="1400" u="sng">
                <a:solidFill>
                  <a:schemeClr val="bg1"/>
                </a:solidFill>
                <a:latin typeface="Montserrat Light" panose="00000400000000000000" pitchFamily="50" charset="0"/>
              </a:defRPr>
            </a:lvl1pPr>
          </a:lstStyle>
          <a:p>
            <a:pPr lvl="0"/>
            <a:r>
              <a:rPr lang="fr-FR" dirty="0"/>
              <a:t>polyvia.fr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7C25506-7E59-473E-8921-58E60332D99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72" r="35051" b="58137"/>
          <a:stretch/>
        </p:blipFill>
        <p:spPr>
          <a:xfrm>
            <a:off x="8611363" y="270000"/>
            <a:ext cx="3580637" cy="658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463404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diapo classique">
    <p:bg>
      <p:bgPr>
        <a:solidFill>
          <a:srgbClr val="FFFFFF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440000" y="576000"/>
            <a:ext cx="7200000" cy="576000"/>
          </a:xfrm>
          <a:noFill/>
        </p:spPr>
        <p:txBody>
          <a:bodyPr anchor="b" anchorCtr="0"/>
          <a:lstStyle>
            <a:lvl1pPr algn="l">
              <a:defRPr sz="3200">
                <a:solidFill>
                  <a:schemeClr val="tx1"/>
                </a:solidFill>
                <a:latin typeface="Montserrat SemiBold" panose="00000700000000000000" pitchFamily="2" charset="0"/>
              </a:defRPr>
            </a:lvl1pPr>
          </a:lstStyle>
          <a:p>
            <a:r>
              <a:rPr lang="fr-FR" dirty="0"/>
              <a:t>Titre section ou chapitre</a:t>
            </a:r>
            <a:endParaRPr lang="fr-BE" dirty="0"/>
          </a:p>
        </p:txBody>
      </p:sp>
      <p:sp>
        <p:nvSpPr>
          <p:cNvPr id="9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1440000" y="1268760"/>
            <a:ext cx="8640000" cy="5040000"/>
          </a:xfrm>
        </p:spPr>
        <p:txBody>
          <a:bodyPr/>
          <a:lstStyle>
            <a:lvl1pPr marL="228600" indent="-228600">
              <a:buClr>
                <a:schemeClr val="accent4"/>
              </a:buClr>
              <a:buFont typeface="Arial" panose="020B0604020202020204" pitchFamily="34" charset="0"/>
              <a:buChar char="•"/>
              <a:defRPr sz="2800">
                <a:latin typeface="Montserrat" panose="00000500000000000000" pitchFamily="2" charset="0"/>
              </a:defRPr>
            </a:lvl1pPr>
            <a:lvl2pPr marL="982663" indent="-457200">
              <a:buClr>
                <a:schemeClr val="accent4"/>
              </a:buClr>
              <a:buFont typeface="Arial" panose="020B0604020202020204" pitchFamily="34" charset="0"/>
              <a:buChar char="•"/>
              <a:defRPr sz="2400">
                <a:latin typeface="Montserrat" panose="00000500000000000000" pitchFamily="2" charset="0"/>
              </a:defRPr>
            </a:lvl2pPr>
            <a:lvl3pPr marL="1143000" indent="-228600">
              <a:buClr>
                <a:schemeClr val="accent4"/>
              </a:buClr>
              <a:buFont typeface="Arial" panose="020B0604020202020204" pitchFamily="34" charset="0"/>
              <a:buChar char="•"/>
              <a:defRPr sz="2000">
                <a:latin typeface="Montserrat" panose="00000500000000000000" pitchFamily="2" charset="0"/>
              </a:defRPr>
            </a:lvl3pPr>
            <a:lvl4pPr marL="1600200" indent="-228600">
              <a:buClr>
                <a:schemeClr val="accent4"/>
              </a:buClr>
              <a:buFont typeface="Arial" panose="020B0604020202020204" pitchFamily="34" charset="0"/>
              <a:buChar char="•"/>
              <a:defRPr sz="1800">
                <a:latin typeface="Montserrat" panose="00000500000000000000" pitchFamily="2" charset="0"/>
              </a:defRPr>
            </a:lvl4pPr>
            <a:lvl5pPr marL="2057400" indent="-228600">
              <a:buClr>
                <a:schemeClr val="accent4"/>
              </a:buClr>
              <a:buFont typeface="Arial" panose="020B0604020202020204" pitchFamily="34" charset="0"/>
              <a:buChar char="•"/>
              <a:defRPr sz="1800">
                <a:latin typeface="Montserrat" panose="00000500000000000000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  <a:p>
            <a:pPr lvl="4"/>
            <a:endParaRPr lang="fr-BE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9347200" y="6492877"/>
            <a:ext cx="2844800" cy="365125"/>
          </a:xfrm>
        </p:spPr>
        <p:txBody>
          <a:bodyPr/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>
              <a:defRPr/>
            </a:pPr>
            <a:fld id="{3A6812C3-41B9-4D74-A460-9BC2A52E6B2A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9EE57A29-490B-4311-AD95-03E22AC29532}"/>
              </a:ext>
            </a:extLst>
          </p:cNvPr>
          <p:cNvCxnSpPr/>
          <p:nvPr/>
        </p:nvCxnSpPr>
        <p:spPr>
          <a:xfrm>
            <a:off x="1608794" y="1171039"/>
            <a:ext cx="625642" cy="0"/>
          </a:xfrm>
          <a:prstGeom prst="line">
            <a:avLst/>
          </a:prstGeom>
          <a:ln w="57150">
            <a:solidFill>
              <a:srgbClr val="0A13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42043862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00_Diapo page de garde">
    <p:bg>
      <p:bgPr>
        <a:blipFill dpi="0" rotWithShape="1">
          <a:blip r:embed="rId3">
            <a:alphaModFix amt="40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1776000" y="2153183"/>
            <a:ext cx="8640000" cy="1080000"/>
          </a:xfrm>
        </p:spPr>
        <p:txBody>
          <a:bodyPr anchor="b" anchorCtr="0"/>
          <a:lstStyle>
            <a:lvl1pPr algn="ctr">
              <a:defRPr b="1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Montserrat SemiBold" panose="00000700000000000000" pitchFamily="2" charset="0"/>
              </a:defRPr>
            </a:lvl1pPr>
          </a:lstStyle>
          <a:p>
            <a:r>
              <a:rPr lang="fr-FR" dirty="0"/>
              <a:t>TITRE</a:t>
            </a:r>
            <a:endParaRPr lang="fr-BE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496000" y="3876473"/>
            <a:ext cx="7200000" cy="1440000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2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 Light" panose="00000400000000000000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  <a:endParaRPr lang="fr-BE" dirty="0"/>
          </a:p>
        </p:txBody>
      </p:sp>
      <p:sp>
        <p:nvSpPr>
          <p:cNvPr id="7" name="Espace réservé du pied de page 2"/>
          <p:cNvSpPr>
            <a:spLocks noGrp="1"/>
          </p:cNvSpPr>
          <p:nvPr>
            <p:ph type="ftr" sz="quarter" idx="10"/>
          </p:nvPr>
        </p:nvSpPr>
        <p:spPr>
          <a:xfrm>
            <a:off x="2639616" y="6376244"/>
            <a:ext cx="7976271" cy="365125"/>
          </a:xfrm>
        </p:spPr>
        <p:txBody>
          <a:bodyPr/>
          <a:lstStyle>
            <a:lvl1pPr algn="l"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r>
              <a:rPr lang="fr-FR" dirty="0"/>
              <a:t>Titre du document</a:t>
            </a:r>
          </a:p>
        </p:txBody>
      </p:sp>
      <p:sp>
        <p:nvSpPr>
          <p:cNvPr id="8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xfrm>
            <a:off x="11147638" y="6376244"/>
            <a:ext cx="886252" cy="365125"/>
          </a:xfrm>
        </p:spPr>
        <p:txBody>
          <a:bodyPr/>
          <a:lstStyle>
            <a:lvl1pPr algn="ctr"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3A6812C3-41B9-4D74-A460-9BC2A52E6B2A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12"/>
          </p:nvPr>
        </p:nvSpPr>
        <p:spPr>
          <a:xfrm>
            <a:off x="601236" y="6376243"/>
            <a:ext cx="2045345" cy="365125"/>
          </a:xfrm>
          <a:prstGeom prst="rect">
            <a:avLst/>
          </a:prstGeom>
        </p:spPr>
        <p:txBody>
          <a:bodyPr anchor="ctr" anchorCtr="0"/>
          <a:lstStyle>
            <a:lvl1pPr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fld id="{C597E7B4-C9D7-4FB3-ACE9-AA1687370AE5}" type="datetime1">
              <a:rPr lang="fr-FR" smtClean="0"/>
              <a:t>02/01/2026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548846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Diapo Titre bandeau bas">
    <p:bg>
      <p:bgPr>
        <a:solidFill>
          <a:srgbClr val="FFFFFF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pPr>
              <a:defRPr/>
            </a:pPr>
            <a:r>
              <a:rPr lang="fr-FR" dirty="0"/>
              <a:t>Titre du document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pPr>
              <a:defRPr/>
            </a:pPr>
            <a:fld id="{3A6812C3-41B9-4D74-A460-9BC2A52E6B2A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9" name="Titre 1"/>
          <p:cNvSpPr>
            <a:spLocks noGrp="1"/>
          </p:cNvSpPr>
          <p:nvPr>
            <p:ph type="title" hasCustomPrompt="1"/>
          </p:nvPr>
        </p:nvSpPr>
        <p:spPr>
          <a:xfrm>
            <a:off x="914400" y="1916832"/>
            <a:ext cx="10363200" cy="1905174"/>
          </a:xfrm>
        </p:spPr>
        <p:txBody>
          <a:bodyPr anchor="t"/>
          <a:lstStyle>
            <a:lvl1pPr algn="ctr">
              <a:defRPr sz="4000" b="1" cap="all">
                <a:solidFill>
                  <a:srgbClr val="00B0F0"/>
                </a:solidFill>
              </a:defRPr>
            </a:lvl1pPr>
          </a:lstStyle>
          <a:p>
            <a:br>
              <a:rPr lang="fr-FR" dirty="0"/>
            </a:br>
            <a:r>
              <a:rPr lang="fr-FR" dirty="0"/>
              <a:t>TITRE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019130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B_Question_Numer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440000" y="576000"/>
            <a:ext cx="7200000" cy="576000"/>
          </a:xfrm>
          <a:prstGeom prst="rect">
            <a:avLst/>
          </a:prstGeom>
        </p:spPr>
        <p:txBody>
          <a:bodyPr anchor="b" anchorCtr="0"/>
          <a:lstStyle>
            <a:lvl1pPr algn="l">
              <a:defRPr sz="3200" baseline="0"/>
            </a:lvl1pPr>
          </a:lstStyle>
          <a:p>
            <a:r>
              <a:rPr lang="fr-FR" dirty="0"/>
              <a:t>Modifiez le titre de la question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42AAF-C3A5-45A3-8BB9-B35A26F94057}" type="datetimeFigureOut">
              <a:rPr lang="fr-FR" smtClean="0"/>
              <a:t>02/01/2026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B20E6-F6EE-44AF-80FB-D149460E10CE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1440000" y="1844824"/>
            <a:ext cx="8640000" cy="4320480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4"/>
              </a:buClr>
              <a:buFont typeface="Arial" panose="020B0604020202020204" pitchFamily="34" charset="0"/>
              <a:buChar char="•"/>
              <a:defRPr sz="2400" baseline="0"/>
            </a:lvl1pPr>
          </a:lstStyle>
          <a:p>
            <a:pPr lvl="0"/>
            <a:r>
              <a:rPr lang="fr-FR" noProof="0" dirty="0"/>
              <a:t>Modifiez le texte du contenu</a:t>
            </a:r>
          </a:p>
        </p:txBody>
      </p:sp>
    </p:spTree>
    <p:extLst>
      <p:ext uri="{BB962C8B-B14F-4D97-AF65-F5344CB8AC3E}">
        <p14:creationId xmlns:p14="http://schemas.microsoft.com/office/powerpoint/2010/main" val="3672869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EFE3AE6-AECF-94F3-CA1D-F9D7A0585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9E24C0-C31B-1FAC-DD01-449BA60E47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C6917E5-21FB-7A6E-1CC8-87F5F2E67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DF358-AE51-47C9-93C9-0C438AC10829}" type="datetimeFigureOut">
              <a:rPr lang="fr-CI" smtClean="0"/>
              <a:t>02/01/2026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9A49F85-6B0E-03EB-A996-171464C91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580C053-54C0-68F2-AFEF-61107ABFB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90DEC-D792-4A90-9154-D71A7EA704DF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585366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EF7439-53C1-26F0-F284-20F477584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A3326D7-420C-F793-A88D-87538F81DE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DE61F80-43C8-94F6-B192-F0E20E6FAF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EB90AE5-733E-CE4A-C31D-D87E5F3BA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DF358-AE51-47C9-93C9-0C438AC10829}" type="datetimeFigureOut">
              <a:rPr lang="fr-CI" smtClean="0"/>
              <a:t>02/01/2026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A61640E-224F-003B-D6D5-5A2051CB4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7FB9CBE-30F2-33A1-1561-2E60D0771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90DEC-D792-4A90-9154-D71A7EA704DF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084856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8650C8-1048-2B26-2B35-9B1414D84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A3413B1-9C84-80A9-A939-F0BBBE759C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6B46305-E263-1C0C-3901-536FD601DE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B2A4E2-D7D6-6F0A-BCD6-DA9F07700B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C7FE724-5388-AF8D-408D-786259B0E0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B2CEF7F-0FC6-09F0-E0DE-6C8F71F00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DF358-AE51-47C9-93C9-0C438AC10829}" type="datetimeFigureOut">
              <a:rPr lang="fr-CI" smtClean="0"/>
              <a:t>02/01/2026</a:t>
            </a:fld>
            <a:endParaRPr lang="fr-CI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11EAACB-7E29-0C6A-958E-4F1A8A396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369EAB3-3DA6-1F0B-5DB2-23FCFCC22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90DEC-D792-4A90-9154-D71A7EA704DF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2340869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6ED0B5-234C-957C-C216-EBD0D692B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7B37A0E-0063-6707-57E5-FCED5439B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DF358-AE51-47C9-93C9-0C438AC10829}" type="datetimeFigureOut">
              <a:rPr lang="fr-CI" smtClean="0"/>
              <a:t>02/01/2026</a:t>
            </a:fld>
            <a:endParaRPr lang="fr-CI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C5F896F-D085-08EA-F15D-BD247743D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21A40B6-C65D-E4C9-00F2-643129249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90DEC-D792-4A90-9154-D71A7EA704DF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929430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A2A8F5-FDC0-1372-E0FF-C562A3BD4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DF358-AE51-47C9-93C9-0C438AC10829}" type="datetimeFigureOut">
              <a:rPr lang="fr-CI" smtClean="0"/>
              <a:t>02/01/2026</a:t>
            </a:fld>
            <a:endParaRPr lang="fr-CI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05D9DB4-1295-570C-2657-D070F465C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18858C-B462-C17D-1964-67FCB4CFE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90DEC-D792-4A90-9154-D71A7EA704DF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611633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41EB1A-F04E-0FA3-B8A9-7DDA2FD48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2C937AC-7087-294E-D2B4-43108B438D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299A60E-BB39-43D2-C5B0-B514FD4068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11A903D-82F7-85F0-B300-A565AE36B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DF358-AE51-47C9-93C9-0C438AC10829}" type="datetimeFigureOut">
              <a:rPr lang="fr-CI" smtClean="0"/>
              <a:t>02/01/2026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1FE0643-F5A7-3629-5E75-F5788EED1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B0C4CA4-751D-C544-E369-CC687DBC3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90DEC-D792-4A90-9154-D71A7EA704DF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1074322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BB9AE9-09F0-737C-9735-792794D9B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0B0B144-3A3D-F04B-15F5-3C7174CA28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I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7CDF85F-703F-E45B-F478-8EF69C0DF9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DB218D8-45CB-F9DA-B67B-F24C16004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DF358-AE51-47C9-93C9-0C438AC10829}" type="datetimeFigureOut">
              <a:rPr lang="fr-CI" smtClean="0"/>
              <a:t>02/01/2026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C809D90-0E4C-FD42-C183-9C382FA43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F47D1AD-6696-9834-55C2-7E81941E5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90DEC-D792-4A90-9154-D71A7EA704DF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528171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" Target="../slides/slide1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ags" Target="../tags/tag1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55296E1-5179-302E-88A4-3017EEE1E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CB51174-1066-44E2-797F-92BAB6F02F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A478CB1-65B9-116B-F132-A34C1C0AA0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6DF358-AE51-47C9-93C9-0C438AC10829}" type="datetimeFigureOut">
              <a:rPr lang="fr-CI" smtClean="0"/>
              <a:t>02/01/2026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451A139-E5C7-C270-2BDF-1048738C28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1ACE73-5097-AB81-48E9-F2212586A7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690DEC-D792-4A90-9154-D71A7EA704DF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1994727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A6423E6B-85C1-47C7-98D0-C97756A65B1A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69" r="65045" b="48998"/>
          <a:stretch/>
        </p:blipFill>
        <p:spPr>
          <a:xfrm>
            <a:off x="8124825" y="0"/>
            <a:ext cx="4067176" cy="1828800"/>
          </a:xfrm>
          <a:prstGeom prst="rect">
            <a:avLst/>
          </a:prstGeom>
        </p:spPr>
      </p:pic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A12DAD-22F1-474D-AA2F-022BACC6E5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0A1349"/>
                </a:solidFill>
                <a:latin typeface="Montserrat" panose="00000500000000000000" pitchFamily="50" charset="0"/>
              </a:defRPr>
            </a:lvl1pPr>
          </a:lstStyle>
          <a:p>
            <a:fld id="{C597E7B4-C9D7-4FB3-ACE9-AA1687370AE5}" type="datetime1">
              <a:rPr lang="fr-FR" smtClean="0"/>
              <a:t>02/01/2026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55550BF-7043-41DC-8F27-B31EB2C719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928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rgbClr val="0A1349"/>
                </a:solidFill>
                <a:latin typeface="Montserrat" panose="00000500000000000000" pitchFamily="50" charset="0"/>
              </a:defRPr>
            </a:lvl1pPr>
          </a:lstStyle>
          <a:p>
            <a:pPr>
              <a:defRPr/>
            </a:pPr>
            <a:r>
              <a:rPr lang="fr-FR" dirty="0"/>
              <a:t>Titre du document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5481028-C2A8-4784-947C-D2BF84D007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0A1349"/>
                </a:solidFill>
                <a:latin typeface="Montserrat" panose="00000500000000000000" pitchFamily="50" charset="0"/>
              </a:defRPr>
            </a:lvl1pPr>
          </a:lstStyle>
          <a:p>
            <a:pPr>
              <a:defRPr/>
            </a:pPr>
            <a:fld id="{3A6812C3-41B9-4D74-A460-9BC2A52E6B2A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69AC392-4D81-4150-A50C-17FD0E9EF323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458" y="272143"/>
            <a:ext cx="1230086" cy="1230086"/>
          </a:xfrm>
          <a:prstGeom prst="rect">
            <a:avLst/>
          </a:prstGeom>
        </p:spPr>
      </p:pic>
      <p:pic>
        <p:nvPicPr>
          <p:cNvPr id="9" name="Image 8">
            <a:hlinkClick r:id="rId18" action="ppaction://hlinksldjump"/>
            <a:extLst>
              <a:ext uri="{FF2B5EF4-FFF2-40B4-BE49-F238E27FC236}">
                <a16:creationId xmlns:a16="http://schemas.microsoft.com/office/drawing/2014/main" id="{B6375B38-77A6-4B3B-8A03-64BB45841876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7458" y="272143"/>
            <a:ext cx="1230086" cy="1230086"/>
          </a:xfrm>
          <a:prstGeom prst="rect">
            <a:avLst/>
          </a:prstGeom>
        </p:spPr>
      </p:pic>
    </p:spTree>
    <p:custDataLst>
      <p:tags r:id="rId15"/>
    </p:custDataLst>
    <p:extLst>
      <p:ext uri="{BB962C8B-B14F-4D97-AF65-F5344CB8AC3E}">
        <p14:creationId xmlns:p14="http://schemas.microsoft.com/office/powerpoint/2010/main" val="3127517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3.png"/><Relationship Id="rId5" Type="http://schemas.openxmlformats.org/officeDocument/2006/relationships/oleObject" Target="../embeddings/oleObject4.bin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C6AD98-6F88-3C59-510C-26F4F564FB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67419"/>
            <a:ext cx="9144000" cy="2387600"/>
          </a:xfrm>
        </p:spPr>
        <p:txBody>
          <a:bodyPr>
            <a:normAutofit/>
          </a:bodyPr>
          <a:lstStyle/>
          <a:p>
            <a:r>
              <a:rPr lang="fr-FR" dirty="0"/>
              <a:t>Calcul et dimensionnement des poinçons et filières</a:t>
            </a:r>
            <a:endParaRPr lang="fr-CI" dirty="0"/>
          </a:p>
        </p:txBody>
      </p:sp>
    </p:spTree>
    <p:extLst>
      <p:ext uri="{BB962C8B-B14F-4D97-AF65-F5344CB8AC3E}">
        <p14:creationId xmlns:p14="http://schemas.microsoft.com/office/powerpoint/2010/main" val="26736074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dirty="0"/>
              <a:t>EXTRUSION – SOUFFLAGE (TÊTES)</a:t>
            </a:r>
          </a:p>
        </p:txBody>
      </p:sp>
      <p:sp>
        <p:nvSpPr>
          <p:cNvPr id="215044" name="AutoShape 3"/>
          <p:cNvSpPr>
            <a:spLocks noGrp="1" noChangeArrowheads="1"/>
          </p:cNvSpPr>
          <p:nvPr>
            <p:ph idx="1"/>
          </p:nvPr>
        </p:nvSpPr>
        <p:spPr>
          <a:xfrm>
            <a:off x="1739488" y="1152000"/>
            <a:ext cx="8640000" cy="50400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fr-FR" sz="2000" b="1" u="sng" dirty="0">
                <a:solidFill>
                  <a:schemeClr val="bg2"/>
                </a:solidFill>
                <a:latin typeface="+mn-lt"/>
              </a:rPr>
              <a:t>CALCUL DES OUTILLAGES POIN</a:t>
            </a:r>
            <a:r>
              <a:rPr lang="en-US" sz="2000" b="1" u="sng" dirty="0">
                <a:solidFill>
                  <a:schemeClr val="bg2"/>
                </a:solidFill>
                <a:latin typeface="+mn-lt"/>
                <a:cs typeface="Arial" charset="0"/>
              </a:rPr>
              <a:t>ÇONS / FILIÈRES</a:t>
            </a:r>
          </a:p>
        </p:txBody>
      </p:sp>
      <p:sp>
        <p:nvSpPr>
          <p:cNvPr id="9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CB787A-3C3C-4B61-B1D7-DCDC21C9DE35}" type="slidenum">
              <a: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0A1349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A1349">
                  <a:lumMod val="75000"/>
                  <a:lumOff val="25000"/>
                </a:srgb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215045" name="Rectangle 5"/>
          <p:cNvSpPr>
            <a:spLocks noChangeArrowheads="1"/>
          </p:cNvSpPr>
          <p:nvPr/>
        </p:nvSpPr>
        <p:spPr bwMode="auto">
          <a:xfrm>
            <a:off x="1440000" y="1863704"/>
            <a:ext cx="7811316" cy="3508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72000" tIns="76176" bIns="76176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1" i="0" u="sng" strike="noStrike" kern="1200" cap="none" spc="0" normalizeH="0" baseline="0" noProof="0" dirty="0">
              <a:ln>
                <a:noFill/>
              </a:ln>
              <a:solidFill>
                <a:srgbClr val="0A1349"/>
              </a:solidFill>
              <a:effectLst/>
              <a:uLnTx/>
              <a:uFillTx/>
              <a:latin typeface="Montserrat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sng" strike="noStrike" kern="1200" cap="none" spc="0" normalizeH="0" baseline="0" noProof="0" dirty="0">
                <a:ln>
                  <a:noFill/>
                </a:ln>
                <a:solidFill>
                  <a:srgbClr val="FF6A39"/>
                </a:solidFill>
                <a:effectLst/>
                <a:uLnTx/>
                <a:uFillTx/>
                <a:latin typeface="Montserrat"/>
                <a:ea typeface="+mn-ea"/>
                <a:cs typeface="Times New Roman" pitchFamily="18" charset="0"/>
              </a:rPr>
              <a:t>GONFLEMENT DE LA PARAISON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0A1349"/>
              </a:solidFill>
              <a:effectLst/>
              <a:uLnTx/>
              <a:uFillTx/>
              <a:latin typeface="Montserrat"/>
              <a:ea typeface="+mn-ea"/>
              <a:cs typeface="Times New Roman" pitchFamily="18" charset="0"/>
            </a:endParaRPr>
          </a:p>
          <a:p>
            <a:pPr marL="285750" marR="0" lvl="0" indent="-285750" algn="just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A1349"/>
                </a:solidFill>
                <a:effectLst/>
                <a:uLnTx/>
                <a:uFillTx/>
                <a:latin typeface="Montserrat"/>
                <a:ea typeface="+mn-ea"/>
                <a:cs typeface="Times New Roman" pitchFamily="18" charset="0"/>
              </a:rPr>
              <a:t>Avant de pouvoir dimensionner correctement un ensemble poinçon filière, il faut connaître assez précisément la réaction "dimensionnelle" de la matière au gonflement. ( effet BARUS)</a:t>
            </a:r>
          </a:p>
          <a:p>
            <a:pPr marL="285750" marR="0" lvl="0" indent="-285750" algn="just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0A1349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  <a:p>
            <a:pPr marL="285750" marR="0" lvl="0" indent="-285750" algn="just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A1349"/>
                </a:solidFill>
                <a:effectLst/>
                <a:uLnTx/>
                <a:uFillTx/>
                <a:latin typeface="Montserrat"/>
                <a:ea typeface="+mn-ea"/>
                <a:cs typeface="Times New Roman" pitchFamily="18" charset="0"/>
              </a:rPr>
              <a:t>En effet, à la sortie de la filière la matière plastique va se libérer de toutes les contraintes qu'elle a accumulée pendant sa plastification et son écoulement dans la tête.</a:t>
            </a:r>
          </a:p>
          <a:p>
            <a:pPr marL="285750" marR="0" lvl="0" indent="-285750" algn="just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0A1349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  <a:p>
            <a:pPr marL="285750" marR="0" lvl="0" indent="-285750" algn="just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A1349"/>
                </a:solidFill>
                <a:effectLst/>
                <a:uLnTx/>
                <a:uFillTx/>
                <a:latin typeface="Montserrat"/>
                <a:ea typeface="+mn-ea"/>
                <a:cs typeface="Times New Roman" pitchFamily="18" charset="0"/>
              </a:rPr>
              <a:t>Ce phénomène de dilation ou de striction du diamètre de la paraison s'appelle le gonflement. On le calcule de la façon suivante :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0A1349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0A1349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graphicFrame>
        <p:nvGraphicFramePr>
          <p:cNvPr id="215046" name="Object 4"/>
          <p:cNvGraphicFramePr>
            <a:graphicFrameLocks noChangeAspect="1"/>
          </p:cNvGraphicFramePr>
          <p:nvPr/>
        </p:nvGraphicFramePr>
        <p:xfrm>
          <a:off x="9061618" y="2258665"/>
          <a:ext cx="2280925" cy="39005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3" imgW="4466667" imgH="8202170" progId="MSPhotoEd.3">
                  <p:embed/>
                </p:oleObj>
              </mc:Choice>
              <mc:Fallback>
                <p:oleObj name="Photo Editor Photo" r:id="rId3" imgW="4466667" imgH="8202170" progId="MSPhotoEd.3">
                  <p:embed/>
                  <p:pic>
                    <p:nvPicPr>
                      <p:cNvPr id="21504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61618" y="2258665"/>
                        <a:ext cx="2280925" cy="390050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47" name="Rectangle 6"/>
          <p:cNvSpPr>
            <a:spLocks noChangeArrowheads="1"/>
          </p:cNvSpPr>
          <p:nvPr/>
        </p:nvSpPr>
        <p:spPr bwMode="auto">
          <a:xfrm>
            <a:off x="-1411287" y="244899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A1349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15048" name="Rectangle 8"/>
          <p:cNvSpPr>
            <a:spLocks noChangeArrowheads="1"/>
          </p:cNvSpPr>
          <p:nvPr/>
        </p:nvSpPr>
        <p:spPr bwMode="auto">
          <a:xfrm>
            <a:off x="2112000" y="5572363"/>
            <a:ext cx="406558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A1349"/>
                </a:solidFill>
                <a:effectLst/>
                <a:uLnTx/>
                <a:uFillTx/>
                <a:latin typeface="Montserrat"/>
                <a:ea typeface="+mn-ea"/>
                <a:cs typeface="Times New Roman" pitchFamily="18" charset="0"/>
              </a:rPr>
              <a:t>Coefficient de gonflement = 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0A1349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graphicFrame>
        <p:nvGraphicFramePr>
          <p:cNvPr id="215049" name="Object 7"/>
          <p:cNvGraphicFramePr>
            <a:graphicFrameLocks noChangeAspect="1"/>
          </p:cNvGraphicFramePr>
          <p:nvPr/>
        </p:nvGraphicFramePr>
        <p:xfrm>
          <a:off x="5702983" y="5350148"/>
          <a:ext cx="2741613" cy="636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205977" imgH="355446" progId="Equation.3">
                  <p:embed/>
                </p:oleObj>
              </mc:Choice>
              <mc:Fallback>
                <p:oleObj name="Equation" r:id="rId5" imgW="1205977" imgH="355446" progId="Equation.3">
                  <p:embed/>
                  <p:pic>
                    <p:nvPicPr>
                      <p:cNvPr id="21504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02983" y="5350148"/>
                        <a:ext cx="2741613" cy="636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13172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dirty="0"/>
              <a:t>EXTRUSION – SOUFFLAGE (TÊTES)</a:t>
            </a:r>
          </a:p>
        </p:txBody>
      </p:sp>
      <p:sp>
        <p:nvSpPr>
          <p:cNvPr id="216068" name="AutoShap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endParaRPr lang="fr-FR" sz="1200" b="1" u="sng" dirty="0"/>
          </a:p>
          <a:p>
            <a:pPr algn="ctr" eaLnBrk="1" hangingPunct="1">
              <a:buFont typeface="Wingdings" pitchFamily="2" charset="2"/>
              <a:buNone/>
            </a:pPr>
            <a:r>
              <a:rPr lang="fr-FR" sz="2000" b="1" u="sng" dirty="0">
                <a:solidFill>
                  <a:schemeClr val="bg2"/>
                </a:solidFill>
              </a:rPr>
              <a:t>CALCUL DES OUTILLAGES POIN</a:t>
            </a:r>
            <a:r>
              <a:rPr lang="en-US" sz="2000" b="1" u="sng" dirty="0">
                <a:solidFill>
                  <a:schemeClr val="bg2"/>
                </a:solidFill>
                <a:cs typeface="Arial" charset="0"/>
              </a:rPr>
              <a:t>ÇONS / FILI</a:t>
            </a:r>
            <a:r>
              <a:rPr lang="en-US" sz="2000" b="1" u="sng" dirty="0">
                <a:solidFill>
                  <a:schemeClr val="bg2"/>
                </a:solidFill>
                <a:latin typeface="Montserrat SemiBold" panose="00000700000000000000" pitchFamily="2" charset="0"/>
                <a:cs typeface="Arial" charset="0"/>
              </a:rPr>
              <a:t>È</a:t>
            </a:r>
            <a:r>
              <a:rPr lang="en-US" sz="2000" b="1" u="sng" dirty="0">
                <a:solidFill>
                  <a:schemeClr val="bg2"/>
                </a:solidFill>
                <a:cs typeface="Arial" charset="0"/>
              </a:rPr>
              <a:t>RES</a:t>
            </a:r>
          </a:p>
        </p:txBody>
      </p:sp>
      <p:sp>
        <p:nvSpPr>
          <p:cNvPr id="21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8AFEDF-84ED-4501-9FF0-1EB2F80AE190}" type="slidenum">
              <a: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0A1349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A1349">
                  <a:lumMod val="75000"/>
                  <a:lumOff val="25000"/>
                </a:srgb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216069" name="Rectangle 4"/>
          <p:cNvSpPr>
            <a:spLocks noChangeArrowheads="1"/>
          </p:cNvSpPr>
          <p:nvPr/>
        </p:nvSpPr>
        <p:spPr bwMode="auto">
          <a:xfrm>
            <a:off x="1440000" y="2161823"/>
            <a:ext cx="8640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Suivant le type d'outillage, de matière et de température de travail, le coefficient de gonflement peut varier dans les proportions suivantes :</a:t>
            </a:r>
          </a:p>
        </p:txBody>
      </p:sp>
      <p:sp>
        <p:nvSpPr>
          <p:cNvPr id="216070" name="Rectangle 5"/>
          <p:cNvSpPr>
            <a:spLocks noChangeArrowheads="1"/>
          </p:cNvSpPr>
          <p:nvPr/>
        </p:nvSpPr>
        <p:spPr bwMode="auto">
          <a:xfrm>
            <a:off x="1143002" y="2879209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A1349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graphicFrame>
        <p:nvGraphicFramePr>
          <p:cNvPr id="606252" name="Group 44"/>
          <p:cNvGraphicFramePr>
            <a:graphicFrameLocks noGrp="1"/>
          </p:cNvGraphicFramePr>
          <p:nvPr/>
        </p:nvGraphicFramePr>
        <p:xfrm>
          <a:off x="1776000" y="3014979"/>
          <a:ext cx="8303999" cy="1407727"/>
        </p:xfrm>
        <a:graphic>
          <a:graphicData uri="http://schemas.openxmlformats.org/drawingml/2006/table">
            <a:tbl>
              <a:tblPr/>
              <a:tblGrid>
                <a:gridCol w="27672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694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672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9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Outillage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Divergent</a:t>
                      </a:r>
                      <a:endParaRPr kumimoji="0" lang="fr-F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Convergent</a:t>
                      </a:r>
                      <a:endParaRPr kumimoji="0" lang="fr-F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82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Coefficient de gonflement</a:t>
                      </a:r>
                      <a:endParaRPr kumimoji="0" lang="fr-F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1,2 à 1,8</a:t>
                      </a:r>
                      <a:endParaRPr kumimoji="0" lang="fr-F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2,5 à 3,5</a:t>
                      </a:r>
                      <a:endParaRPr kumimoji="0" lang="fr-F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16085" name="Rectangle 45"/>
          <p:cNvSpPr>
            <a:spLocks noChangeArrowheads="1"/>
          </p:cNvSpPr>
          <p:nvPr/>
        </p:nvSpPr>
        <p:spPr bwMode="auto">
          <a:xfrm>
            <a:off x="1143002" y="3609459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A1349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16086" name="ZoneTexte 1"/>
          <p:cNvSpPr txBox="1">
            <a:spLocks noChangeArrowheads="1"/>
          </p:cNvSpPr>
          <p:nvPr/>
        </p:nvSpPr>
        <p:spPr bwMode="auto">
          <a:xfrm>
            <a:off x="1439999" y="4827124"/>
            <a:ext cx="86400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A1349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Le phénomène de gonflement est influencé par un grand nombre de paramètres :  augmentation du débit, baisse de la température filière, baisse de la température matière, diminution du grade. (exemple lors d’un changement de lot).</a:t>
            </a:r>
          </a:p>
        </p:txBody>
      </p:sp>
    </p:spTree>
    <p:extLst>
      <p:ext uri="{BB962C8B-B14F-4D97-AF65-F5344CB8AC3E}">
        <p14:creationId xmlns:p14="http://schemas.microsoft.com/office/powerpoint/2010/main" val="26061767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dirty="0"/>
              <a:t>EXTRUSION – SOUFFLAGE (TÊTES)</a:t>
            </a:r>
          </a:p>
        </p:txBody>
      </p:sp>
      <p:sp>
        <p:nvSpPr>
          <p:cNvPr id="217092" name="AutoShap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fr-FR" sz="1800" b="1" u="sng" dirty="0">
                <a:solidFill>
                  <a:schemeClr val="bg2"/>
                </a:solidFill>
              </a:rPr>
              <a:t>CALCUL DE LA FILIERE</a:t>
            </a:r>
            <a:endParaRPr lang="en-US" sz="1800" b="1" u="sng" dirty="0">
              <a:solidFill>
                <a:schemeClr val="bg2"/>
              </a:solidFill>
              <a:cs typeface="Arial" charset="0"/>
            </a:endParaRPr>
          </a:p>
        </p:txBody>
      </p:sp>
      <p:sp>
        <p:nvSpPr>
          <p:cNvPr id="44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2E5AB7-815A-478C-9A91-7C0666672469}" type="slidenum">
              <a: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0A1349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A1349">
                  <a:lumMod val="75000"/>
                  <a:lumOff val="25000"/>
                </a:srgb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217093" name="Rectangle 5"/>
          <p:cNvSpPr>
            <a:spLocks noChangeArrowheads="1"/>
          </p:cNvSpPr>
          <p:nvPr/>
        </p:nvSpPr>
        <p:spPr bwMode="auto">
          <a:xfrm>
            <a:off x="1511120" y="1297546"/>
            <a:ext cx="8640000" cy="88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056" tIns="76176" bIns="76176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A1349"/>
              </a:solidFill>
              <a:effectLst/>
              <a:uLnTx/>
              <a:uFillTx/>
              <a:latin typeface="Montserrat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A1349"/>
                </a:solidFill>
                <a:effectLst/>
                <a:uLnTx/>
                <a:uFillTx/>
                <a:latin typeface="Montserrat"/>
                <a:ea typeface="+mn-ea"/>
                <a:cs typeface="Times New Roman" pitchFamily="18" charset="0"/>
              </a:rPr>
              <a:t>Pour choisir le diamètre de filière, il faut partir du corps creux à fabriquer.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0A1349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0A1349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17094" name="Text Box 7"/>
          <p:cNvSpPr txBox="1">
            <a:spLocks noChangeArrowheads="1"/>
          </p:cNvSpPr>
          <p:nvPr/>
        </p:nvSpPr>
        <p:spPr bwMode="auto">
          <a:xfrm>
            <a:off x="1248485" y="1968500"/>
            <a:ext cx="4416594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A1349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Bouteille sans oreille ni poignée.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A1349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Le diamètre de la paraison est égale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A1349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au plus petit diamètre du goulot moins 1mm.</a:t>
            </a:r>
          </a:p>
        </p:txBody>
      </p:sp>
      <p:sp>
        <p:nvSpPr>
          <p:cNvPr id="217095" name="Text Box 8"/>
          <p:cNvSpPr txBox="1">
            <a:spLocks noChangeArrowheads="1"/>
          </p:cNvSpPr>
          <p:nvPr/>
        </p:nvSpPr>
        <p:spPr bwMode="auto">
          <a:xfrm>
            <a:off x="6560208" y="1970088"/>
            <a:ext cx="3770584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A1349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Bouteille avec oreilles et/ou poignées.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A1349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Le demi-périmètre de la paraison est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A1349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Au moins égal à la largeur du bidon.</a:t>
            </a:r>
          </a:p>
        </p:txBody>
      </p:sp>
      <p:grpSp>
        <p:nvGrpSpPr>
          <p:cNvPr id="217096" name="Group 9"/>
          <p:cNvGrpSpPr>
            <a:grpSpLocks/>
          </p:cNvGrpSpPr>
          <p:nvPr/>
        </p:nvGrpSpPr>
        <p:grpSpPr bwMode="auto">
          <a:xfrm>
            <a:off x="3540125" y="2998791"/>
            <a:ext cx="5581650" cy="3709987"/>
            <a:chOff x="3477" y="6712"/>
            <a:chExt cx="7239" cy="5415"/>
          </a:xfrm>
        </p:grpSpPr>
        <p:grpSp>
          <p:nvGrpSpPr>
            <p:cNvPr id="217103" name="Group 10"/>
            <p:cNvGrpSpPr>
              <a:grpSpLocks/>
            </p:cNvGrpSpPr>
            <p:nvPr/>
          </p:nvGrpSpPr>
          <p:grpSpPr bwMode="auto">
            <a:xfrm>
              <a:off x="3477" y="6712"/>
              <a:ext cx="7239" cy="5415"/>
              <a:chOff x="3477" y="7282"/>
              <a:chExt cx="7239" cy="6897"/>
            </a:xfrm>
          </p:grpSpPr>
          <p:graphicFrame>
            <p:nvGraphicFramePr>
              <p:cNvPr id="217108" name="Object 11"/>
              <p:cNvGraphicFramePr>
                <a:graphicFrameLocks noChangeAspect="1"/>
              </p:cNvGraphicFramePr>
              <p:nvPr/>
            </p:nvGraphicFramePr>
            <p:xfrm>
              <a:off x="6726" y="7282"/>
              <a:ext cx="3990" cy="17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Image bitmap" r:id="rId3" imgW="2114845" imgH="2048161" progId="Paint.Picture">
                      <p:embed/>
                    </p:oleObj>
                  </mc:Choice>
                  <mc:Fallback>
                    <p:oleObj name="Image bitmap" r:id="rId3" imgW="2114845" imgH="2048161" progId="Paint.Picture">
                      <p:embed/>
                      <p:pic>
                        <p:nvPicPr>
                          <p:cNvPr id="217108" name="Object 1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726" y="7282"/>
                            <a:ext cx="3990" cy="173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217109" name="Group 12"/>
              <p:cNvGrpSpPr>
                <a:grpSpLocks/>
              </p:cNvGrpSpPr>
              <p:nvPr/>
            </p:nvGrpSpPr>
            <p:grpSpPr bwMode="auto">
              <a:xfrm>
                <a:off x="3477" y="7396"/>
                <a:ext cx="6726" cy="6783"/>
                <a:chOff x="3477" y="7695"/>
                <a:chExt cx="6726" cy="6783"/>
              </a:xfrm>
            </p:grpSpPr>
            <p:graphicFrame>
              <p:nvGraphicFramePr>
                <p:cNvPr id="217110" name="Object 13"/>
                <p:cNvGraphicFramePr>
                  <a:graphicFrameLocks noChangeAspect="1"/>
                </p:cNvGraphicFramePr>
                <p:nvPr/>
              </p:nvGraphicFramePr>
              <p:xfrm>
                <a:off x="3591" y="9975"/>
                <a:ext cx="6612" cy="395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name="Image bitmap" r:id="rId5" imgW="2734057" imgH="1609524" progId="Paint.Picture">
                        <p:embed/>
                      </p:oleObj>
                    </mc:Choice>
                    <mc:Fallback>
                      <p:oleObj name="Image bitmap" r:id="rId5" imgW="2734057" imgH="1609524" progId="Paint.Picture">
                        <p:embed/>
                        <p:pic>
                          <p:nvPicPr>
                            <p:cNvPr id="217110" name="Object 13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591" y="9975"/>
                              <a:ext cx="6612" cy="3958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217111" name="Object 14"/>
                <p:cNvGraphicFramePr>
                  <a:graphicFrameLocks noChangeAspect="1"/>
                </p:cNvGraphicFramePr>
                <p:nvPr/>
              </p:nvGraphicFramePr>
              <p:xfrm>
                <a:off x="3876" y="7695"/>
                <a:ext cx="912" cy="1539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name="Image bitmap" r:id="rId7" imgW="2114845" imgH="2048161" progId="Paint.Picture">
                        <p:embed/>
                      </p:oleObj>
                    </mc:Choice>
                    <mc:Fallback>
                      <p:oleObj name="Image bitmap" r:id="rId7" imgW="2114845" imgH="2048161" progId="Paint.Picture">
                        <p:embed/>
                        <p:pic>
                          <p:nvPicPr>
                            <p:cNvPr id="217111" name="Object 14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876" y="7695"/>
                              <a:ext cx="912" cy="1539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217112" name="Line 15"/>
                <p:cNvSpPr>
                  <a:spLocks noChangeShapeType="1"/>
                </p:cNvSpPr>
                <p:nvPr/>
              </p:nvSpPr>
              <p:spPr bwMode="auto">
                <a:xfrm flipV="1">
                  <a:off x="7720" y="9519"/>
                  <a:ext cx="0" cy="4503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A1349"/>
                    </a:solidFill>
                    <a:effectLst/>
                    <a:uLnTx/>
                    <a:uFillTx/>
                    <a:latin typeface="Montserrat"/>
                    <a:ea typeface="+mn-ea"/>
                    <a:cs typeface="+mn-cs"/>
                  </a:endParaRPr>
                </a:p>
              </p:txBody>
            </p:sp>
            <p:sp>
              <p:nvSpPr>
                <p:cNvPr id="217113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9633" y="9519"/>
                  <a:ext cx="0" cy="4503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A1349"/>
                    </a:solidFill>
                    <a:effectLst/>
                    <a:uLnTx/>
                    <a:uFillTx/>
                    <a:latin typeface="Montserrat"/>
                    <a:ea typeface="+mn-ea"/>
                    <a:cs typeface="+mn-cs"/>
                  </a:endParaRPr>
                </a:p>
              </p:txBody>
            </p:sp>
            <p:grpSp>
              <p:nvGrpSpPr>
                <p:cNvPr id="217114" name="Group 17"/>
                <p:cNvGrpSpPr>
                  <a:grpSpLocks/>
                </p:cNvGrpSpPr>
                <p:nvPr/>
              </p:nvGrpSpPr>
              <p:grpSpPr bwMode="auto">
                <a:xfrm>
                  <a:off x="4104" y="13851"/>
                  <a:ext cx="342" cy="456"/>
                  <a:chOff x="8350" y="11185"/>
                  <a:chExt cx="713" cy="978"/>
                </a:xfrm>
              </p:grpSpPr>
              <p:sp>
                <p:nvSpPr>
                  <p:cNvPr id="217129" name="Oval 18"/>
                  <p:cNvSpPr>
                    <a:spLocks noChangeArrowheads="1"/>
                  </p:cNvSpPr>
                  <p:nvPr/>
                </p:nvSpPr>
                <p:spPr bwMode="auto">
                  <a:xfrm>
                    <a:off x="8379" y="11185"/>
                    <a:ext cx="684" cy="45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A1349"/>
                      </a:solidFill>
                      <a:effectLst/>
                      <a:uLnTx/>
                      <a:uFillTx/>
                      <a:latin typeface="Montserra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7130" name="Line 19"/>
                  <p:cNvSpPr>
                    <a:spLocks noChangeShapeType="1"/>
                  </p:cNvSpPr>
                  <p:nvPr/>
                </p:nvSpPr>
                <p:spPr bwMode="auto">
                  <a:xfrm>
                    <a:off x="8379" y="11470"/>
                    <a:ext cx="0" cy="57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A1349"/>
                      </a:solidFill>
                      <a:effectLst/>
                      <a:uLnTx/>
                      <a:uFillTx/>
                      <a:latin typeface="Montserra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7131" name="Line 20"/>
                  <p:cNvSpPr>
                    <a:spLocks noChangeShapeType="1"/>
                  </p:cNvSpPr>
                  <p:nvPr/>
                </p:nvSpPr>
                <p:spPr bwMode="auto">
                  <a:xfrm>
                    <a:off x="9063" y="11413"/>
                    <a:ext cx="0" cy="684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A1349"/>
                      </a:solidFill>
                      <a:effectLst/>
                      <a:uLnTx/>
                      <a:uFillTx/>
                      <a:latin typeface="Montserra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7132" name="Freeform 21"/>
                  <p:cNvSpPr>
                    <a:spLocks/>
                  </p:cNvSpPr>
                  <p:nvPr/>
                </p:nvSpPr>
                <p:spPr bwMode="auto">
                  <a:xfrm>
                    <a:off x="8350" y="11916"/>
                    <a:ext cx="713" cy="247"/>
                  </a:xfrm>
                  <a:custGeom>
                    <a:avLst/>
                    <a:gdLst>
                      <a:gd name="T0" fmla="*/ 713 w 713"/>
                      <a:gd name="T1" fmla="*/ 181 h 247"/>
                      <a:gd name="T2" fmla="*/ 371 w 713"/>
                      <a:gd name="T3" fmla="*/ 10 h 247"/>
                      <a:gd name="T4" fmla="*/ 29 w 713"/>
                      <a:gd name="T5" fmla="*/ 124 h 247"/>
                      <a:gd name="T6" fmla="*/ 200 w 713"/>
                      <a:gd name="T7" fmla="*/ 238 h 247"/>
                      <a:gd name="T8" fmla="*/ 485 w 713"/>
                      <a:gd name="T9" fmla="*/ 67 h 24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713" h="247">
                        <a:moveTo>
                          <a:pt x="713" y="181"/>
                        </a:moveTo>
                        <a:cubicBezTo>
                          <a:pt x="599" y="100"/>
                          <a:pt x="485" y="20"/>
                          <a:pt x="371" y="10"/>
                        </a:cubicBezTo>
                        <a:cubicBezTo>
                          <a:pt x="257" y="0"/>
                          <a:pt x="58" y="86"/>
                          <a:pt x="29" y="124"/>
                        </a:cubicBezTo>
                        <a:cubicBezTo>
                          <a:pt x="0" y="162"/>
                          <a:pt x="124" y="247"/>
                          <a:pt x="200" y="238"/>
                        </a:cubicBezTo>
                        <a:cubicBezTo>
                          <a:pt x="276" y="229"/>
                          <a:pt x="380" y="148"/>
                          <a:pt x="485" y="67"/>
                        </a:cubicBezTo>
                      </a:path>
                    </a:pathLst>
                  </a:cu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A1349"/>
                      </a:solidFill>
                      <a:effectLst/>
                      <a:uLnTx/>
                      <a:uFillTx/>
                      <a:latin typeface="Montserrat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217115" name="Line 22"/>
                <p:cNvSpPr>
                  <a:spLocks noChangeShapeType="1"/>
                </p:cNvSpPr>
                <p:nvPr/>
              </p:nvSpPr>
              <p:spPr bwMode="auto">
                <a:xfrm flipV="1">
                  <a:off x="4503" y="9348"/>
                  <a:ext cx="0" cy="342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A1349"/>
                    </a:solidFill>
                    <a:effectLst/>
                    <a:uLnTx/>
                    <a:uFillTx/>
                    <a:latin typeface="Montserrat"/>
                    <a:ea typeface="+mn-ea"/>
                    <a:cs typeface="+mn-cs"/>
                  </a:endParaRPr>
                </a:p>
              </p:txBody>
            </p:sp>
            <p:sp>
              <p:nvSpPr>
                <p:cNvPr id="217116" name="Line 23"/>
                <p:cNvSpPr>
                  <a:spLocks noChangeShapeType="1"/>
                </p:cNvSpPr>
                <p:nvPr/>
              </p:nvSpPr>
              <p:spPr bwMode="auto">
                <a:xfrm flipV="1">
                  <a:off x="4104" y="9348"/>
                  <a:ext cx="0" cy="342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A1349"/>
                    </a:solidFill>
                    <a:effectLst/>
                    <a:uLnTx/>
                    <a:uFillTx/>
                    <a:latin typeface="Montserrat"/>
                    <a:ea typeface="+mn-ea"/>
                    <a:cs typeface="+mn-cs"/>
                  </a:endParaRPr>
                </a:p>
              </p:txBody>
            </p:sp>
            <p:sp>
              <p:nvSpPr>
                <p:cNvPr id="217117" name="Oval 24"/>
                <p:cNvSpPr>
                  <a:spLocks noChangeArrowheads="1"/>
                </p:cNvSpPr>
                <p:nvPr/>
              </p:nvSpPr>
              <p:spPr bwMode="auto">
                <a:xfrm>
                  <a:off x="7752" y="14022"/>
                  <a:ext cx="1938" cy="171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A1349"/>
                    </a:solidFill>
                    <a:effectLst/>
                    <a:uLnTx/>
                    <a:uFillTx/>
                    <a:latin typeface="Montserrat"/>
                    <a:ea typeface="+mn-ea"/>
                    <a:cs typeface="+mn-cs"/>
                  </a:endParaRPr>
                </a:p>
              </p:txBody>
            </p:sp>
            <p:sp>
              <p:nvSpPr>
                <p:cNvPr id="217118" name="Line 25"/>
                <p:cNvSpPr>
                  <a:spLocks noChangeShapeType="1"/>
                </p:cNvSpPr>
                <p:nvPr/>
              </p:nvSpPr>
              <p:spPr bwMode="auto">
                <a:xfrm>
                  <a:off x="7752" y="14136"/>
                  <a:ext cx="0" cy="285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A1349"/>
                    </a:solidFill>
                    <a:effectLst/>
                    <a:uLnTx/>
                    <a:uFillTx/>
                    <a:latin typeface="Montserrat"/>
                    <a:ea typeface="+mn-ea"/>
                    <a:cs typeface="+mn-cs"/>
                  </a:endParaRPr>
                </a:p>
              </p:txBody>
            </p:sp>
            <p:sp>
              <p:nvSpPr>
                <p:cNvPr id="217119" name="Line 26"/>
                <p:cNvSpPr>
                  <a:spLocks noChangeShapeType="1"/>
                </p:cNvSpPr>
                <p:nvPr/>
              </p:nvSpPr>
              <p:spPr bwMode="auto">
                <a:xfrm>
                  <a:off x="9690" y="14136"/>
                  <a:ext cx="0" cy="22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A1349"/>
                    </a:solidFill>
                    <a:effectLst/>
                    <a:uLnTx/>
                    <a:uFillTx/>
                    <a:latin typeface="Montserrat"/>
                    <a:ea typeface="+mn-ea"/>
                    <a:cs typeface="+mn-cs"/>
                  </a:endParaRPr>
                </a:p>
              </p:txBody>
            </p:sp>
            <p:sp>
              <p:nvSpPr>
                <p:cNvPr id="217120" name="Freeform 27"/>
                <p:cNvSpPr>
                  <a:spLocks/>
                </p:cNvSpPr>
                <p:nvPr/>
              </p:nvSpPr>
              <p:spPr bwMode="auto">
                <a:xfrm>
                  <a:off x="7752" y="14298"/>
                  <a:ext cx="1947" cy="180"/>
                </a:xfrm>
                <a:custGeom>
                  <a:avLst/>
                  <a:gdLst>
                    <a:gd name="T0" fmla="*/ 0 w 1947"/>
                    <a:gd name="T1" fmla="*/ 123 h 180"/>
                    <a:gd name="T2" fmla="*/ 1140 w 1947"/>
                    <a:gd name="T3" fmla="*/ 9 h 180"/>
                    <a:gd name="T4" fmla="*/ 1938 w 1947"/>
                    <a:gd name="T5" fmla="*/ 66 h 180"/>
                    <a:gd name="T6" fmla="*/ 1197 w 1947"/>
                    <a:gd name="T7" fmla="*/ 180 h 180"/>
                    <a:gd name="T8" fmla="*/ 855 w 1947"/>
                    <a:gd name="T9" fmla="*/ 66 h 18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947" h="180">
                      <a:moveTo>
                        <a:pt x="0" y="123"/>
                      </a:moveTo>
                      <a:cubicBezTo>
                        <a:pt x="408" y="70"/>
                        <a:pt x="817" y="18"/>
                        <a:pt x="1140" y="9"/>
                      </a:cubicBezTo>
                      <a:cubicBezTo>
                        <a:pt x="1463" y="0"/>
                        <a:pt x="1929" y="38"/>
                        <a:pt x="1938" y="66"/>
                      </a:cubicBezTo>
                      <a:cubicBezTo>
                        <a:pt x="1947" y="94"/>
                        <a:pt x="1377" y="180"/>
                        <a:pt x="1197" y="180"/>
                      </a:cubicBezTo>
                      <a:cubicBezTo>
                        <a:pt x="1017" y="180"/>
                        <a:pt x="936" y="123"/>
                        <a:pt x="855" y="66"/>
                      </a:cubicBez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A1349"/>
                    </a:solidFill>
                    <a:effectLst/>
                    <a:uLnTx/>
                    <a:uFillTx/>
                    <a:latin typeface="Montserrat"/>
                    <a:ea typeface="+mn-ea"/>
                    <a:cs typeface="+mn-cs"/>
                  </a:endParaRPr>
                </a:p>
              </p:txBody>
            </p:sp>
            <p:sp>
              <p:nvSpPr>
                <p:cNvPr id="217121" name="Freeform 28"/>
                <p:cNvSpPr>
                  <a:spLocks/>
                </p:cNvSpPr>
                <p:nvPr/>
              </p:nvSpPr>
              <p:spPr bwMode="auto">
                <a:xfrm>
                  <a:off x="7720" y="9177"/>
                  <a:ext cx="114" cy="342"/>
                </a:xfrm>
                <a:custGeom>
                  <a:avLst/>
                  <a:gdLst>
                    <a:gd name="T0" fmla="*/ 0 w 114"/>
                    <a:gd name="T1" fmla="*/ 342 h 342"/>
                    <a:gd name="T2" fmla="*/ 57 w 114"/>
                    <a:gd name="T3" fmla="*/ 114 h 342"/>
                    <a:gd name="T4" fmla="*/ 114 w 114"/>
                    <a:gd name="T5" fmla="*/ 0 h 342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14" h="342">
                      <a:moveTo>
                        <a:pt x="0" y="342"/>
                      </a:moveTo>
                      <a:cubicBezTo>
                        <a:pt x="19" y="256"/>
                        <a:pt x="38" y="171"/>
                        <a:pt x="57" y="114"/>
                      </a:cubicBezTo>
                      <a:cubicBezTo>
                        <a:pt x="76" y="57"/>
                        <a:pt x="95" y="28"/>
                        <a:pt x="114" y="0"/>
                      </a:cubicBez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A1349"/>
                    </a:solidFill>
                    <a:effectLst/>
                    <a:uLnTx/>
                    <a:uFillTx/>
                    <a:latin typeface="Montserrat"/>
                    <a:ea typeface="+mn-ea"/>
                    <a:cs typeface="+mn-cs"/>
                  </a:endParaRPr>
                </a:p>
              </p:txBody>
            </p:sp>
            <p:sp>
              <p:nvSpPr>
                <p:cNvPr id="217122" name="Freeform 29"/>
                <p:cNvSpPr>
                  <a:spLocks/>
                </p:cNvSpPr>
                <p:nvPr/>
              </p:nvSpPr>
              <p:spPr bwMode="auto">
                <a:xfrm>
                  <a:off x="9462" y="9120"/>
                  <a:ext cx="171" cy="399"/>
                </a:xfrm>
                <a:custGeom>
                  <a:avLst/>
                  <a:gdLst>
                    <a:gd name="T0" fmla="*/ 171 w 171"/>
                    <a:gd name="T1" fmla="*/ 399 h 399"/>
                    <a:gd name="T2" fmla="*/ 114 w 171"/>
                    <a:gd name="T3" fmla="*/ 171 h 399"/>
                    <a:gd name="T4" fmla="*/ 0 w 171"/>
                    <a:gd name="T5" fmla="*/ 0 h 399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71" h="399">
                      <a:moveTo>
                        <a:pt x="171" y="399"/>
                      </a:moveTo>
                      <a:cubicBezTo>
                        <a:pt x="156" y="318"/>
                        <a:pt x="142" y="237"/>
                        <a:pt x="114" y="171"/>
                      </a:cubicBezTo>
                      <a:cubicBezTo>
                        <a:pt x="86" y="105"/>
                        <a:pt x="43" y="52"/>
                        <a:pt x="0" y="0"/>
                      </a:cubicBez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A1349"/>
                    </a:solidFill>
                    <a:effectLst/>
                    <a:uLnTx/>
                    <a:uFillTx/>
                    <a:latin typeface="Montserrat"/>
                    <a:ea typeface="+mn-ea"/>
                    <a:cs typeface="+mn-cs"/>
                  </a:endParaRPr>
                </a:p>
              </p:txBody>
            </p:sp>
            <p:sp>
              <p:nvSpPr>
                <p:cNvPr id="217123" name="Line 30"/>
                <p:cNvSpPr>
                  <a:spLocks noChangeShapeType="1"/>
                </p:cNvSpPr>
                <p:nvPr/>
              </p:nvSpPr>
              <p:spPr bwMode="auto">
                <a:xfrm>
                  <a:off x="7923" y="9291"/>
                  <a:ext cx="1482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 type="triangle" w="med" len="med"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A1349"/>
                    </a:solidFill>
                    <a:effectLst/>
                    <a:uLnTx/>
                    <a:uFillTx/>
                    <a:latin typeface="Montserrat"/>
                    <a:ea typeface="+mn-ea"/>
                    <a:cs typeface="+mn-cs"/>
                  </a:endParaRPr>
                </a:p>
              </p:txBody>
            </p:sp>
            <p:sp>
              <p:nvSpPr>
                <p:cNvPr id="217124" name="Line 31"/>
                <p:cNvSpPr>
                  <a:spLocks noChangeShapeType="1"/>
                </p:cNvSpPr>
                <p:nvPr/>
              </p:nvSpPr>
              <p:spPr bwMode="auto">
                <a:xfrm>
                  <a:off x="4161" y="9006"/>
                  <a:ext cx="342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A1349"/>
                    </a:solidFill>
                    <a:effectLst/>
                    <a:uLnTx/>
                    <a:uFillTx/>
                    <a:latin typeface="Montserrat"/>
                    <a:ea typeface="+mn-ea"/>
                    <a:cs typeface="+mn-cs"/>
                  </a:endParaRPr>
                </a:p>
              </p:txBody>
            </p:sp>
            <p:sp>
              <p:nvSpPr>
                <p:cNvPr id="217125" name="Line 32"/>
                <p:cNvSpPr>
                  <a:spLocks noChangeShapeType="1"/>
                </p:cNvSpPr>
                <p:nvPr/>
              </p:nvSpPr>
              <p:spPr bwMode="auto">
                <a:xfrm flipH="1">
                  <a:off x="3477" y="9006"/>
                  <a:ext cx="684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 type="triangle" w="med" len="med"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A1349"/>
                    </a:solidFill>
                    <a:effectLst/>
                    <a:uLnTx/>
                    <a:uFillTx/>
                    <a:latin typeface="Montserrat"/>
                    <a:ea typeface="+mn-ea"/>
                    <a:cs typeface="+mn-cs"/>
                  </a:endParaRPr>
                </a:p>
              </p:txBody>
            </p:sp>
            <p:sp>
              <p:nvSpPr>
                <p:cNvPr id="217126" name="Line 33"/>
                <p:cNvSpPr>
                  <a:spLocks noChangeShapeType="1"/>
                </p:cNvSpPr>
                <p:nvPr/>
              </p:nvSpPr>
              <p:spPr bwMode="auto">
                <a:xfrm>
                  <a:off x="4503" y="9006"/>
                  <a:ext cx="74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 type="triangle" w="med" len="med"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A1349"/>
                    </a:solidFill>
                    <a:effectLst/>
                    <a:uLnTx/>
                    <a:uFillTx/>
                    <a:latin typeface="Montserrat"/>
                    <a:ea typeface="+mn-ea"/>
                    <a:cs typeface="+mn-cs"/>
                  </a:endParaRPr>
                </a:p>
              </p:txBody>
            </p:sp>
            <p:sp>
              <p:nvSpPr>
                <p:cNvPr id="217127" name="Freeform 34"/>
                <p:cNvSpPr>
                  <a:spLocks/>
                </p:cNvSpPr>
                <p:nvPr/>
              </p:nvSpPr>
              <p:spPr bwMode="auto">
                <a:xfrm>
                  <a:off x="4104" y="9063"/>
                  <a:ext cx="66" cy="285"/>
                </a:xfrm>
                <a:custGeom>
                  <a:avLst/>
                  <a:gdLst>
                    <a:gd name="T0" fmla="*/ 9 w 66"/>
                    <a:gd name="T1" fmla="*/ 285 h 285"/>
                    <a:gd name="T2" fmla="*/ 9 w 66"/>
                    <a:gd name="T3" fmla="*/ 114 h 285"/>
                    <a:gd name="T4" fmla="*/ 66 w 66"/>
                    <a:gd name="T5" fmla="*/ 0 h 285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66" h="285">
                      <a:moveTo>
                        <a:pt x="9" y="285"/>
                      </a:moveTo>
                      <a:cubicBezTo>
                        <a:pt x="4" y="223"/>
                        <a:pt x="0" y="161"/>
                        <a:pt x="9" y="114"/>
                      </a:cubicBezTo>
                      <a:cubicBezTo>
                        <a:pt x="18" y="67"/>
                        <a:pt x="57" y="19"/>
                        <a:pt x="66" y="0"/>
                      </a:cubicBez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A1349"/>
                    </a:solidFill>
                    <a:effectLst/>
                    <a:uLnTx/>
                    <a:uFillTx/>
                    <a:latin typeface="Montserrat"/>
                    <a:ea typeface="+mn-ea"/>
                    <a:cs typeface="+mn-cs"/>
                  </a:endParaRPr>
                </a:p>
              </p:txBody>
            </p:sp>
            <p:sp>
              <p:nvSpPr>
                <p:cNvPr id="217128" name="Freeform 35"/>
                <p:cNvSpPr>
                  <a:spLocks/>
                </p:cNvSpPr>
                <p:nvPr/>
              </p:nvSpPr>
              <p:spPr bwMode="auto">
                <a:xfrm flipH="1">
                  <a:off x="4446" y="9063"/>
                  <a:ext cx="66" cy="285"/>
                </a:xfrm>
                <a:custGeom>
                  <a:avLst/>
                  <a:gdLst>
                    <a:gd name="T0" fmla="*/ 9 w 66"/>
                    <a:gd name="T1" fmla="*/ 285 h 285"/>
                    <a:gd name="T2" fmla="*/ 9 w 66"/>
                    <a:gd name="T3" fmla="*/ 114 h 285"/>
                    <a:gd name="T4" fmla="*/ 66 w 66"/>
                    <a:gd name="T5" fmla="*/ 0 h 285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66" h="285">
                      <a:moveTo>
                        <a:pt x="9" y="285"/>
                      </a:moveTo>
                      <a:cubicBezTo>
                        <a:pt x="4" y="223"/>
                        <a:pt x="0" y="161"/>
                        <a:pt x="9" y="114"/>
                      </a:cubicBezTo>
                      <a:cubicBezTo>
                        <a:pt x="18" y="67"/>
                        <a:pt x="57" y="19"/>
                        <a:pt x="66" y="0"/>
                      </a:cubicBez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A1349"/>
                    </a:solidFill>
                    <a:effectLst/>
                    <a:uLnTx/>
                    <a:uFillTx/>
                    <a:latin typeface="Montserrat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217104" name="Line 36"/>
            <p:cNvSpPr>
              <a:spLocks noChangeShapeType="1"/>
            </p:cNvSpPr>
            <p:nvPr/>
          </p:nvSpPr>
          <p:spPr bwMode="auto">
            <a:xfrm>
              <a:off x="7752" y="11286"/>
              <a:ext cx="188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A1349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217105" name="Line 37"/>
            <p:cNvSpPr>
              <a:spLocks noChangeShapeType="1"/>
            </p:cNvSpPr>
            <p:nvPr/>
          </p:nvSpPr>
          <p:spPr bwMode="auto">
            <a:xfrm>
              <a:off x="4104" y="8417"/>
              <a:ext cx="39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A1349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217106" name="Line 38"/>
            <p:cNvSpPr>
              <a:spLocks noChangeShapeType="1"/>
            </p:cNvSpPr>
            <p:nvPr/>
          </p:nvSpPr>
          <p:spPr bwMode="auto">
            <a:xfrm>
              <a:off x="4503" y="8417"/>
              <a:ext cx="68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A1349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217107" name="Line 39"/>
            <p:cNvSpPr>
              <a:spLocks noChangeShapeType="1"/>
            </p:cNvSpPr>
            <p:nvPr/>
          </p:nvSpPr>
          <p:spPr bwMode="auto">
            <a:xfrm flipH="1">
              <a:off x="3477" y="8417"/>
              <a:ext cx="62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A1349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217097" name="Rectangle 40"/>
          <p:cNvSpPr>
            <a:spLocks noChangeArrowheads="1"/>
          </p:cNvSpPr>
          <p:nvPr/>
        </p:nvSpPr>
        <p:spPr bwMode="auto">
          <a:xfrm>
            <a:off x="2936564" y="2725740"/>
            <a:ext cx="627601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srgbClr val="0A1349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Df = D mini / coeff de gonflement            Df = 2 x L / (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srgbClr val="0A1349"/>
                </a:solidFill>
                <a:effectLst/>
                <a:uLnTx/>
                <a:uFillTx/>
                <a:latin typeface="Montserrat"/>
                <a:ea typeface="+mn-ea"/>
                <a:cs typeface="+mn-cs"/>
                <a:sym typeface="Symbol" pitchFamily="18" charset="2"/>
              </a:rPr>
              <a:t>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srgbClr val="0A1349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 x coeff dégonflement)</a:t>
            </a:r>
          </a:p>
        </p:txBody>
      </p:sp>
      <p:sp>
        <p:nvSpPr>
          <p:cNvPr id="217098" name="Rectangle 41"/>
          <p:cNvSpPr>
            <a:spLocks noChangeArrowheads="1"/>
          </p:cNvSpPr>
          <p:nvPr/>
        </p:nvSpPr>
        <p:spPr bwMode="auto">
          <a:xfrm>
            <a:off x="3097675" y="3616327"/>
            <a:ext cx="36420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A1349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Df</a:t>
            </a:r>
          </a:p>
        </p:txBody>
      </p:sp>
      <p:sp>
        <p:nvSpPr>
          <p:cNvPr id="217099" name="Rectangle 42"/>
          <p:cNvSpPr>
            <a:spLocks noChangeArrowheads="1"/>
          </p:cNvSpPr>
          <p:nvPr/>
        </p:nvSpPr>
        <p:spPr bwMode="auto">
          <a:xfrm>
            <a:off x="2760328" y="4010027"/>
            <a:ext cx="69281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A1349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D mini</a:t>
            </a:r>
          </a:p>
        </p:txBody>
      </p:sp>
      <p:sp>
        <p:nvSpPr>
          <p:cNvPr id="217100" name="Rectangle 43"/>
          <p:cNvSpPr>
            <a:spLocks noChangeArrowheads="1"/>
          </p:cNvSpPr>
          <p:nvPr/>
        </p:nvSpPr>
        <p:spPr bwMode="auto">
          <a:xfrm>
            <a:off x="1363663" y="6353175"/>
            <a:ext cx="25796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A1349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DIAMETRE PARAISON</a:t>
            </a:r>
          </a:p>
        </p:txBody>
      </p:sp>
      <p:sp>
        <p:nvSpPr>
          <p:cNvPr id="217101" name="Rectangle 44"/>
          <p:cNvSpPr>
            <a:spLocks noChangeArrowheads="1"/>
          </p:cNvSpPr>
          <p:nvPr/>
        </p:nvSpPr>
        <p:spPr bwMode="auto">
          <a:xfrm>
            <a:off x="8941262" y="3713165"/>
            <a:ext cx="36420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A1349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Df</a:t>
            </a:r>
          </a:p>
        </p:txBody>
      </p:sp>
      <p:sp>
        <p:nvSpPr>
          <p:cNvPr id="217102" name="Rectangle 45"/>
          <p:cNvSpPr>
            <a:spLocks noChangeArrowheads="1"/>
          </p:cNvSpPr>
          <p:nvPr/>
        </p:nvSpPr>
        <p:spPr bwMode="auto">
          <a:xfrm>
            <a:off x="8402640" y="5916614"/>
            <a:ext cx="1639887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A1349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1/2 PERIMETRE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A1349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DE PARAISON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A1349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(largeur à plat)</a:t>
            </a:r>
          </a:p>
        </p:txBody>
      </p:sp>
    </p:spTree>
    <p:extLst>
      <p:ext uri="{BB962C8B-B14F-4D97-AF65-F5344CB8AC3E}">
        <p14:creationId xmlns:p14="http://schemas.microsoft.com/office/powerpoint/2010/main" val="3600018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fr-FR" dirty="0"/>
              <a:t>EXTRUSION – SOUFFLAGE (RÉGULATION)</a:t>
            </a:r>
          </a:p>
        </p:txBody>
      </p:sp>
      <p:pic>
        <p:nvPicPr>
          <p:cNvPr id="219140" name="Picture 4" descr="principle of wall thickness controll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579" y="1962522"/>
            <a:ext cx="4965421" cy="3822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A483E5-9661-41B1-B706-281D94489FC8}" type="slidenum">
              <a: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0A1349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A1349">
                  <a:lumMod val="75000"/>
                  <a:lumOff val="25000"/>
                </a:srgb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495301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Polyvia20avril2021">
  <a:themeElements>
    <a:clrScheme name="Couleurs_Polyvia-Formation">
      <a:dk1>
        <a:srgbClr val="0A1349"/>
      </a:dk1>
      <a:lt1>
        <a:sysClr val="window" lastClr="FFFFFF"/>
      </a:lt1>
      <a:dk2>
        <a:srgbClr val="0A1349"/>
      </a:dk2>
      <a:lt2>
        <a:srgbClr val="FF6A39"/>
      </a:lt2>
      <a:accent1>
        <a:srgbClr val="0A1349"/>
      </a:accent1>
      <a:accent2>
        <a:srgbClr val="FF6A39"/>
      </a:accent2>
      <a:accent3>
        <a:srgbClr val="7EDDD3"/>
      </a:accent3>
      <a:accent4>
        <a:srgbClr val="FFC000"/>
      </a:accent4>
      <a:accent5>
        <a:srgbClr val="D4C0DD"/>
      </a:accent5>
      <a:accent6>
        <a:srgbClr val="FFFFFF"/>
      </a:accent6>
      <a:hlink>
        <a:srgbClr val="0A1349"/>
      </a:hlink>
      <a:folHlink>
        <a:srgbClr val="FFFFFF"/>
      </a:folHlink>
    </a:clrScheme>
    <a:fontScheme name="POLYVIA FORMATION">
      <a:majorFont>
        <a:latin typeface="Montserrat Semi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èmePolyvia20avril2021" id="{2FABC554-0891-4538-ABE6-531ACDACFBB4}" vid="{E3D26E12-32DB-4931-819D-B4B202816915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324</Words>
  <Application>Microsoft Office PowerPoint</Application>
  <PresentationFormat>Grand écran</PresentationFormat>
  <Paragraphs>51</Paragraphs>
  <Slides>5</Slides>
  <Notes>4</Notes>
  <HiddenSlides>0</HiddenSlides>
  <MMClips>0</MMClips>
  <ScaleCrop>false</ScaleCrop>
  <HeadingPairs>
    <vt:vector size="8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2</vt:i4>
      </vt:variant>
      <vt:variant>
        <vt:lpstr>Serveurs OLE incorporés</vt:lpstr>
      </vt:variant>
      <vt:variant>
        <vt:i4>3</vt:i4>
      </vt:variant>
      <vt:variant>
        <vt:lpstr>Titres des diapositives</vt:lpstr>
      </vt:variant>
      <vt:variant>
        <vt:i4>5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Calibri Light</vt:lpstr>
      <vt:lpstr>Montserrat</vt:lpstr>
      <vt:lpstr>Montserrat Light</vt:lpstr>
      <vt:lpstr>Montserrat SemiBold</vt:lpstr>
      <vt:lpstr>Wingdings</vt:lpstr>
      <vt:lpstr>Thème Office</vt:lpstr>
      <vt:lpstr>ThèmePolyvia20avril2021</vt:lpstr>
      <vt:lpstr>Photo Editor Photo</vt:lpstr>
      <vt:lpstr>Equation</vt:lpstr>
      <vt:lpstr>Image bitmap</vt:lpstr>
      <vt:lpstr>Calcul et dimensionnement des poinçons et filières</vt:lpstr>
      <vt:lpstr>EXTRUSION – SOUFFLAGE (TÊTES)</vt:lpstr>
      <vt:lpstr>EXTRUSION – SOUFFLAGE (TÊTES)</vt:lpstr>
      <vt:lpstr>EXTRUSION – SOUFFLAGE (TÊTES)</vt:lpstr>
      <vt:lpstr>EXTRUSION – SOUFFLAGE (RÉGULATION)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Eric BRAIE</dc:creator>
  <cp:lastModifiedBy>Eric BRAIE</cp:lastModifiedBy>
  <cp:revision>1</cp:revision>
  <dcterms:created xsi:type="dcterms:W3CDTF">2026-01-02T12:03:52Z</dcterms:created>
  <dcterms:modified xsi:type="dcterms:W3CDTF">2026-01-02T12:09:15Z</dcterms:modified>
</cp:coreProperties>
</file>